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16"/>
  </p:notesMasterIdLst>
  <p:handoutMasterIdLst>
    <p:handoutMasterId r:id="rId17"/>
  </p:handoutMasterIdLst>
  <p:sldIdLst>
    <p:sldId id="256" r:id="rId2"/>
    <p:sldId id="257" r:id="rId3"/>
    <p:sldId id="261" r:id="rId4"/>
    <p:sldId id="269" r:id="rId5"/>
    <p:sldId id="264" r:id="rId6"/>
    <p:sldId id="271" r:id="rId7"/>
    <p:sldId id="270" r:id="rId8"/>
    <p:sldId id="275" r:id="rId9"/>
    <p:sldId id="265" r:id="rId10"/>
    <p:sldId id="273" r:id="rId11"/>
    <p:sldId id="266" r:id="rId12"/>
    <p:sldId id="276" r:id="rId13"/>
    <p:sldId id="277" r:id="rId14"/>
    <p:sldId id="268" r:id="rId15"/>
  </p:sldIdLst>
  <p:sldSz cx="12192000" cy="6858000"/>
  <p:notesSz cx="9866313" cy="673576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63" userDrawn="1">
          <p15:clr>
            <a:srgbClr val="A4A3A4"/>
          </p15:clr>
        </p15:guide>
        <p15:guide id="2" orient="horz" pos="216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008" autoAdjust="0"/>
    <p:restoredTop sz="32222" autoAdjust="0"/>
  </p:normalViewPr>
  <p:slideViewPr>
    <p:cSldViewPr snapToGrid="0">
      <p:cViewPr varScale="1">
        <p:scale>
          <a:sx n="27" d="100"/>
          <a:sy n="27" d="100"/>
        </p:scale>
        <p:origin x="2645" y="43"/>
      </p:cViewPr>
      <p:guideLst>
        <p:guide pos="3863"/>
        <p:guide orient="horz" pos="2160"/>
      </p:guideLst>
    </p:cSldViewPr>
  </p:slideViewPr>
  <p:outlineViewPr>
    <p:cViewPr>
      <p:scale>
        <a:sx n="33" d="100"/>
        <a:sy n="33" d="100"/>
      </p:scale>
      <p:origin x="0" y="0"/>
    </p:cViewPr>
  </p:outlineViewPr>
  <p:notesTextViewPr>
    <p:cViewPr>
      <p:scale>
        <a:sx n="125" d="100"/>
        <a:sy n="125" d="100"/>
      </p:scale>
      <p:origin x="0" y="0"/>
    </p:cViewPr>
  </p:notesTextViewPr>
  <p:sorterViewPr>
    <p:cViewPr>
      <p:scale>
        <a:sx n="70" d="100"/>
        <a:sy n="70" d="100"/>
      </p:scale>
      <p:origin x="0" y="-30"/>
    </p:cViewPr>
  </p:sorterViewPr>
  <p:notesViewPr>
    <p:cSldViewPr snapToGrid="0" showGuides="1">
      <p:cViewPr>
        <p:scale>
          <a:sx n="156" d="100"/>
          <a:sy n="156" d="100"/>
        </p:scale>
        <p:origin x="248" y="-63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id="{13A8416D-B828-4DA8-91D8-20BB506A8B18}"/>
              </a:ext>
            </a:extLst>
          </p:cNvPr>
          <p:cNvSpPr>
            <a:spLocks noGrp="1"/>
          </p:cNvSpPr>
          <p:nvPr>
            <p:ph type="hdr" sz="quarter"/>
          </p:nvPr>
        </p:nvSpPr>
        <p:spPr>
          <a:xfrm>
            <a:off x="0" y="0"/>
            <a:ext cx="4275138" cy="33813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a:extLst>
              <a:ext uri="{FF2B5EF4-FFF2-40B4-BE49-F238E27FC236}">
                <a16:creationId xmlns:a16="http://schemas.microsoft.com/office/drawing/2014/main" id="{1FF1CBBE-D5E4-4CC2-9E2C-912ABF540FEB}"/>
              </a:ext>
            </a:extLst>
          </p:cNvPr>
          <p:cNvSpPr>
            <a:spLocks noGrp="1"/>
          </p:cNvSpPr>
          <p:nvPr>
            <p:ph type="dt" sz="quarter" idx="1"/>
          </p:nvPr>
        </p:nvSpPr>
        <p:spPr>
          <a:xfrm>
            <a:off x="5588000" y="0"/>
            <a:ext cx="4276725" cy="338138"/>
          </a:xfrm>
          <a:prstGeom prst="rect">
            <a:avLst/>
          </a:prstGeom>
        </p:spPr>
        <p:txBody>
          <a:bodyPr vert="horz" lIns="91440" tIns="45720" rIns="91440" bIns="45720" rtlCol="0"/>
          <a:lstStyle>
            <a:lvl1pPr algn="r">
              <a:defRPr sz="1200"/>
            </a:lvl1pPr>
          </a:lstStyle>
          <a:p>
            <a:r>
              <a:rPr kumimoji="1" lang="en-US" altLang="ja-JP"/>
              <a:t>R1 </a:t>
            </a:r>
            <a:r>
              <a:rPr kumimoji="1" lang="ja-JP" altLang="en-US"/>
              <a:t>秋季研第</a:t>
            </a:r>
            <a:r>
              <a:rPr kumimoji="1" lang="en-US" altLang="ja-JP"/>
              <a:t>3</a:t>
            </a:r>
            <a:r>
              <a:rPr kumimoji="1" lang="ja-JP" altLang="en-US"/>
              <a:t>分科会 資料</a:t>
            </a:r>
          </a:p>
        </p:txBody>
      </p:sp>
      <p:sp>
        <p:nvSpPr>
          <p:cNvPr id="4" name="フッター プレースホルダー 3">
            <a:extLst>
              <a:ext uri="{FF2B5EF4-FFF2-40B4-BE49-F238E27FC236}">
                <a16:creationId xmlns:a16="http://schemas.microsoft.com/office/drawing/2014/main" id="{D581C6C5-471E-4D41-BB64-4774E4CBA54E}"/>
              </a:ext>
            </a:extLst>
          </p:cNvPr>
          <p:cNvSpPr>
            <a:spLocks noGrp="1"/>
          </p:cNvSpPr>
          <p:nvPr>
            <p:ph type="ftr" sz="quarter" idx="2"/>
          </p:nvPr>
        </p:nvSpPr>
        <p:spPr>
          <a:xfrm>
            <a:off x="0" y="6397625"/>
            <a:ext cx="4275138" cy="338138"/>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a:extLst>
              <a:ext uri="{FF2B5EF4-FFF2-40B4-BE49-F238E27FC236}">
                <a16:creationId xmlns:a16="http://schemas.microsoft.com/office/drawing/2014/main" id="{E267B2D8-5E65-4DD6-AA1D-A775CD565D38}"/>
              </a:ext>
            </a:extLst>
          </p:cNvPr>
          <p:cNvSpPr>
            <a:spLocks noGrp="1"/>
          </p:cNvSpPr>
          <p:nvPr>
            <p:ph type="sldNum" sz="quarter" idx="3"/>
          </p:nvPr>
        </p:nvSpPr>
        <p:spPr>
          <a:xfrm>
            <a:off x="5588000" y="6397625"/>
            <a:ext cx="4276725" cy="338138"/>
          </a:xfrm>
          <a:prstGeom prst="rect">
            <a:avLst/>
          </a:prstGeom>
        </p:spPr>
        <p:txBody>
          <a:bodyPr vert="horz" lIns="91440" tIns="45720" rIns="91440" bIns="45720" rtlCol="0" anchor="b"/>
          <a:lstStyle>
            <a:lvl1pPr algn="r">
              <a:defRPr sz="1200"/>
            </a:lvl1pPr>
          </a:lstStyle>
          <a:p>
            <a:fld id="{43D48486-9294-41AF-AAE4-F811407D539D}" type="slidenum">
              <a:rPr kumimoji="1" lang="ja-JP" altLang="en-US" smtClean="0"/>
              <a:t>‹#›</a:t>
            </a:fld>
            <a:endParaRPr kumimoji="1" lang="ja-JP" altLang="en-US"/>
          </a:p>
        </p:txBody>
      </p:sp>
    </p:spTree>
    <p:extLst>
      <p:ext uri="{BB962C8B-B14F-4D97-AF65-F5344CB8AC3E}">
        <p14:creationId xmlns:p14="http://schemas.microsoft.com/office/powerpoint/2010/main" val="4250469452"/>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4275403" cy="33795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5588627" y="0"/>
            <a:ext cx="4275403" cy="337958"/>
          </a:xfrm>
          <a:prstGeom prst="rect">
            <a:avLst/>
          </a:prstGeom>
        </p:spPr>
        <p:txBody>
          <a:bodyPr vert="horz" lIns="91440" tIns="45720" rIns="91440" bIns="45720" rtlCol="0"/>
          <a:lstStyle>
            <a:lvl1pPr algn="r">
              <a:defRPr sz="1200"/>
            </a:lvl1pPr>
          </a:lstStyle>
          <a:p>
            <a:r>
              <a:rPr kumimoji="1" lang="en-US" altLang="ja-JP"/>
              <a:t>R1 </a:t>
            </a:r>
            <a:r>
              <a:rPr kumimoji="1" lang="ja-JP" altLang="en-US"/>
              <a:t>秋季研第</a:t>
            </a:r>
            <a:r>
              <a:rPr kumimoji="1" lang="en-US" altLang="ja-JP"/>
              <a:t>3</a:t>
            </a:r>
            <a:r>
              <a:rPr kumimoji="1" lang="ja-JP" altLang="en-US"/>
              <a:t>分科会 資料</a:t>
            </a:r>
          </a:p>
        </p:txBody>
      </p:sp>
      <p:sp>
        <p:nvSpPr>
          <p:cNvPr id="4" name="スライド イメージ プレースホルダー 3"/>
          <p:cNvSpPr>
            <a:spLocks noGrp="1" noRot="1" noChangeAspect="1"/>
          </p:cNvSpPr>
          <p:nvPr>
            <p:ph type="sldImg" idx="2"/>
          </p:nvPr>
        </p:nvSpPr>
        <p:spPr>
          <a:xfrm>
            <a:off x="2913063" y="841375"/>
            <a:ext cx="4040187" cy="22733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986632" y="3241586"/>
            <a:ext cx="7893050" cy="2652207"/>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1" y="6397807"/>
            <a:ext cx="4275403" cy="33795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5588627" y="6397807"/>
            <a:ext cx="4275403" cy="337957"/>
          </a:xfrm>
          <a:prstGeom prst="rect">
            <a:avLst/>
          </a:prstGeom>
        </p:spPr>
        <p:txBody>
          <a:bodyPr vert="horz" lIns="91440" tIns="45720" rIns="91440" bIns="45720" rtlCol="0" anchor="b"/>
          <a:lstStyle>
            <a:lvl1pPr algn="r">
              <a:defRPr sz="1200"/>
            </a:lvl1pPr>
          </a:lstStyle>
          <a:p>
            <a:fld id="{F3D2FAA4-AF3B-4A36-A0D3-AE598CB00682}" type="slidenum">
              <a:rPr kumimoji="1" lang="ja-JP" altLang="en-US" smtClean="0"/>
              <a:t>‹#›</a:t>
            </a:fld>
            <a:endParaRPr kumimoji="1" lang="ja-JP" altLang="en-US"/>
          </a:p>
        </p:txBody>
      </p:sp>
    </p:spTree>
    <p:extLst>
      <p:ext uri="{BB962C8B-B14F-4D97-AF65-F5344CB8AC3E}">
        <p14:creationId xmlns:p14="http://schemas.microsoft.com/office/powerpoint/2010/main" val="3145893085"/>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坂井市立丸岡南中学校の平野さつきと申します。よろしくお願いいたします。</a:t>
            </a:r>
            <a:endParaRPr kumimoji="1" lang="en-US" altLang="ja-JP" dirty="0"/>
          </a:p>
          <a:p>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これからお話しする内容は、主に昨年度の県教委主催の共同実施連絡会議の場で、坂井市がご報告させていただいた内容</a:t>
            </a:r>
            <a:endParaRPr kumimoji="1" lang="en-US" altLang="ja-JP" dirty="0"/>
          </a:p>
          <a:p>
            <a:r>
              <a:rPr kumimoji="1" lang="ja-JP" altLang="en-US" dirty="0"/>
              <a:t>となっております。</a:t>
            </a:r>
            <a:endParaRPr kumimoji="1" lang="en-US" altLang="ja-JP" dirty="0"/>
          </a:p>
          <a:p>
            <a:endParaRPr kumimoji="1" lang="en-US" altLang="ja-JP" dirty="0"/>
          </a:p>
          <a:p>
            <a:r>
              <a:rPr kumimoji="1" lang="ja-JP" altLang="en-US" dirty="0"/>
              <a:t>それでは、ただいまより坂井市で取り組んでいる施設マニュアルについて説明いたします。</a:t>
            </a:r>
            <a:endParaRPr kumimoji="1" lang="en-US" altLang="ja-JP" dirty="0"/>
          </a:p>
          <a:p>
            <a:endParaRPr kumimoji="1" lang="en-US" altLang="ja-JP" dirty="0"/>
          </a:p>
          <a:p>
            <a:r>
              <a:rPr kumimoji="1" lang="ja-JP" altLang="en-US" dirty="0"/>
              <a:t>「施設マニュアル」と聞いて、「施設の維持管理は、教頭の仕事じゃないの？事務職員がそこまで関わるの？」と疑問に思われた方もいらっしゃるかもしれません。</a:t>
            </a:r>
            <a:endParaRPr kumimoji="1" lang="en-US" altLang="ja-JP" dirty="0"/>
          </a:p>
          <a:p>
            <a:r>
              <a:rPr kumimoji="1" lang="ja-JP" altLang="en-US" u="none" dirty="0"/>
              <a:t>これまで、学校事務共同実施は、事務処理の質の向上や効率化につながり、教員の事務負担の軽減という大きな成果を生み出してきました。</a:t>
            </a:r>
            <a:endParaRPr kumimoji="1" lang="en-US" altLang="ja-JP" u="none" dirty="0"/>
          </a:p>
          <a:p>
            <a:r>
              <a:rPr kumimoji="1" lang="ja-JP" altLang="en-US" u="none" dirty="0"/>
              <a:t>また、共同実施の組織は、先輩から後輩への指導がなされるため、学校運営事務の専門性を高める、人材育成の場としても効果的です。</a:t>
            </a:r>
            <a:endParaRPr kumimoji="1" lang="en-US" altLang="ja-JP" u="none" dirty="0"/>
          </a:p>
          <a:p>
            <a:r>
              <a:rPr kumimoji="1" lang="ja-JP" altLang="en-US" u="none" dirty="0"/>
              <a:t>「チーム学校」を実現していくためには、学校で唯一の行政職である私たち事務職員が、専門性を生かし、教頭とともに学校経営の面から校長を補佐し、学校運営チームの一員としての役割を果たすことが期待されています。</a:t>
            </a:r>
            <a:endParaRPr kumimoji="1" lang="en-US" altLang="ja-JP" u="none" dirty="0"/>
          </a:p>
          <a:p>
            <a:r>
              <a:rPr kumimoji="1" lang="ja-JP" altLang="en-US" u="none" dirty="0"/>
              <a:t>　教頭の事務業務は、年を追うごとに増え続けているように感じられます。忙しくなってきているのは私たちも同じなのですが・・・</a:t>
            </a:r>
            <a:endParaRPr kumimoji="1" lang="en-US" altLang="ja-JP" u="none" dirty="0"/>
          </a:p>
          <a:p>
            <a:r>
              <a:rPr kumimoji="1" lang="ja-JP" altLang="en-US" u="none" dirty="0"/>
              <a:t>「チーム学校」の取組がさらに進められていくと、様々な専門スタッフが増え、その調整業務等、否が応でも、教頭の負担が増えると思われます。そのスタッフにかかわる給与等の事務処理も発生し私たちの事務量も増加します。</a:t>
            </a:r>
            <a:endParaRPr kumimoji="1" lang="en-US" altLang="ja-JP" u="none" dirty="0"/>
          </a:p>
          <a:p>
            <a:r>
              <a:rPr kumimoji="1" lang="ja-JP" altLang="en-US" u="none" dirty="0"/>
              <a:t>そんな、教頭と事務職員ですが、事務的業務だけでなく管理的業務についても、事務職員と教頭が連携や分担できると、校長の補佐や自分の学校の人材育成などに、教頭がもっと取り組みやすくなるのではないかと思っています。</a:t>
            </a:r>
            <a:endParaRPr kumimoji="1" lang="en-US" altLang="ja-JP" u="none" dirty="0"/>
          </a:p>
          <a:p>
            <a:r>
              <a:rPr kumimoji="1" lang="ja-JP" altLang="en-US" u="none" dirty="0"/>
              <a:t>今日は、私たち事務職員が学校運営への参画を今まで以上に拡大し「チーム学校」の一員として、学校運営に関りを持っていくための一つの事例として、事務職員と教頭が協働で作成した「施設マニュアル」をご紹介していきたいと思います。</a:t>
            </a:r>
            <a:endParaRPr kumimoji="1" lang="en-US" altLang="ja-JP" u="none" dirty="0"/>
          </a:p>
        </p:txBody>
      </p:sp>
      <p:sp>
        <p:nvSpPr>
          <p:cNvPr id="4" name="スライド番号プレースホルダー 3"/>
          <p:cNvSpPr>
            <a:spLocks noGrp="1"/>
          </p:cNvSpPr>
          <p:nvPr>
            <p:ph type="sldNum" sz="quarter" idx="10"/>
          </p:nvPr>
        </p:nvSpPr>
        <p:spPr/>
        <p:txBody>
          <a:bodyPr/>
          <a:lstStyle/>
          <a:p>
            <a:fld id="{F3D2FAA4-AF3B-4A36-A0D3-AE598CB00682}" type="slidenum">
              <a:rPr kumimoji="1" lang="ja-JP" altLang="en-US" smtClean="0"/>
              <a:t>1</a:t>
            </a:fld>
            <a:endParaRPr kumimoji="1" lang="ja-JP" altLang="en-US"/>
          </a:p>
        </p:txBody>
      </p:sp>
      <p:sp>
        <p:nvSpPr>
          <p:cNvPr id="6" name="日付プレースホルダー 5">
            <a:extLst>
              <a:ext uri="{FF2B5EF4-FFF2-40B4-BE49-F238E27FC236}">
                <a16:creationId xmlns:a16="http://schemas.microsoft.com/office/drawing/2014/main" id="{DC81F0FB-363F-4F37-BD1E-4DF4E4A9A295}"/>
              </a:ext>
            </a:extLst>
          </p:cNvPr>
          <p:cNvSpPr>
            <a:spLocks noGrp="1"/>
          </p:cNvSpPr>
          <p:nvPr>
            <p:ph type="dt" idx="1"/>
          </p:nvPr>
        </p:nvSpPr>
        <p:spPr/>
        <p:txBody>
          <a:bodyPr/>
          <a:lstStyle/>
          <a:p>
            <a:r>
              <a:rPr kumimoji="1" lang="en-US" altLang="ja-JP"/>
              <a:t>R1 </a:t>
            </a:r>
            <a:r>
              <a:rPr kumimoji="1" lang="ja-JP" altLang="en-US"/>
              <a:t>秋季研第</a:t>
            </a:r>
            <a:r>
              <a:rPr kumimoji="1" lang="en-US" altLang="ja-JP"/>
              <a:t>3</a:t>
            </a:r>
            <a:r>
              <a:rPr kumimoji="1" lang="ja-JP" altLang="en-US"/>
              <a:t>分科会 資料</a:t>
            </a:r>
          </a:p>
        </p:txBody>
      </p:sp>
    </p:spTree>
    <p:extLst>
      <p:ext uri="{BB962C8B-B14F-4D97-AF65-F5344CB8AC3E}">
        <p14:creationId xmlns:p14="http://schemas.microsoft.com/office/powerpoint/2010/main" val="16612345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ちなみに、先ほどご紹介した鳴鹿小学校のブレーカーを抽出した平面図は、共同実施全体会の場で見た春江東小学校の平面図を参考に作成しています。</a:t>
            </a:r>
            <a:endParaRPr kumimoji="1" lang="en-US" altLang="ja-JP" dirty="0"/>
          </a:p>
          <a:p>
            <a:r>
              <a:rPr kumimoji="1" lang="ja-JP" altLang="en-US" dirty="0"/>
              <a:t>今後も、情報共有を積極的に行い、各町それぞれののいいところを取り込んで、施設マニュアルをさらによくしていけたらと考えています。</a:t>
            </a:r>
            <a:endParaRPr kumimoji="1" lang="en-US" altLang="ja-JP" dirty="0"/>
          </a:p>
          <a:p>
            <a:endParaRPr kumimoji="1" lang="en-US" altLang="ja-JP" dirty="0"/>
          </a:p>
        </p:txBody>
      </p:sp>
      <p:sp>
        <p:nvSpPr>
          <p:cNvPr id="4" name="スライド番号プレースホルダー 3"/>
          <p:cNvSpPr>
            <a:spLocks noGrp="1"/>
          </p:cNvSpPr>
          <p:nvPr>
            <p:ph type="sldNum" sz="quarter" idx="10"/>
          </p:nvPr>
        </p:nvSpPr>
        <p:spPr/>
        <p:txBody>
          <a:bodyPr/>
          <a:lstStyle/>
          <a:p>
            <a:fld id="{F3D2FAA4-AF3B-4A36-A0D3-AE598CB00682}" type="slidenum">
              <a:rPr kumimoji="1" lang="ja-JP" altLang="en-US" smtClean="0"/>
              <a:t>10</a:t>
            </a:fld>
            <a:endParaRPr kumimoji="1" lang="ja-JP" altLang="en-US"/>
          </a:p>
        </p:txBody>
      </p:sp>
      <p:sp>
        <p:nvSpPr>
          <p:cNvPr id="6" name="日付プレースホルダー 5">
            <a:extLst>
              <a:ext uri="{FF2B5EF4-FFF2-40B4-BE49-F238E27FC236}">
                <a16:creationId xmlns:a16="http://schemas.microsoft.com/office/drawing/2014/main" id="{FC5A68C8-881B-4EDE-B826-2C13C7DA9719}"/>
              </a:ext>
            </a:extLst>
          </p:cNvPr>
          <p:cNvSpPr>
            <a:spLocks noGrp="1"/>
          </p:cNvSpPr>
          <p:nvPr>
            <p:ph type="dt" idx="1"/>
          </p:nvPr>
        </p:nvSpPr>
        <p:spPr/>
        <p:txBody>
          <a:bodyPr/>
          <a:lstStyle/>
          <a:p>
            <a:r>
              <a:rPr kumimoji="1" lang="en-US" altLang="ja-JP"/>
              <a:t>R1 </a:t>
            </a:r>
            <a:r>
              <a:rPr kumimoji="1" lang="ja-JP" altLang="en-US"/>
              <a:t>秋季研第</a:t>
            </a:r>
            <a:r>
              <a:rPr kumimoji="1" lang="en-US" altLang="ja-JP"/>
              <a:t>3</a:t>
            </a:r>
            <a:r>
              <a:rPr kumimoji="1" lang="ja-JP" altLang="en-US"/>
              <a:t>分科会 資料</a:t>
            </a:r>
          </a:p>
        </p:txBody>
      </p:sp>
    </p:spTree>
    <p:extLst>
      <p:ext uri="{BB962C8B-B14F-4D97-AF65-F5344CB8AC3E}">
        <p14:creationId xmlns:p14="http://schemas.microsoft.com/office/powerpoint/2010/main" val="98268091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次に教育委員会との連携についてお話します。</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施設マニュアルを作るにあたり、教育委員会の施設担当者と連絡をとり、教育委員会が保有している施設の工事記録の台帳や、このような施設管理業者一覧表を見せていただきました。</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この一覧表にはプールろ過器の点検や給食リフトの点検といった教育委員会主導の業務について、行う時期、業者、業者の電話番号が記載されています。</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これが学校にあることで、どの時期にどのような点検があり、どんな業者が来校するか見通しが立つので大変便利です。</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u="none" dirty="0"/>
              <a:t>この連携は、学校だけでなく教育委員会にもメリットがあります。</a:t>
            </a:r>
            <a:endParaRPr kumimoji="1" lang="en-US" altLang="ja-JP" u="none"/>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u="none"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u="none" dirty="0"/>
              <a:t>なぜなら、年度初めにこの一覧表を学校に配ることで、点検の度に学校へ通知する必要がなくなり、教育委員会の業務量削減につながるからです。また、教育委員会の職員も学校と同様に異動があり、新しく異動してきた職員にとっても参考となります。</a:t>
            </a:r>
            <a:endParaRPr kumimoji="1" lang="en-US" altLang="ja-JP" u="none"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u="none" dirty="0"/>
              <a:t>今後も、教育委員会と学校のお互いにとって有益な情報を施設マニュアルに入れていきたいと考えています。</a:t>
            </a:r>
            <a:endParaRPr kumimoji="1" lang="en-US" altLang="ja-JP" u="none" dirty="0"/>
          </a:p>
        </p:txBody>
      </p:sp>
      <p:sp>
        <p:nvSpPr>
          <p:cNvPr id="4" name="スライド番号プレースホルダー 3"/>
          <p:cNvSpPr>
            <a:spLocks noGrp="1"/>
          </p:cNvSpPr>
          <p:nvPr>
            <p:ph type="sldNum" sz="quarter" idx="10"/>
          </p:nvPr>
        </p:nvSpPr>
        <p:spPr/>
        <p:txBody>
          <a:bodyPr/>
          <a:lstStyle/>
          <a:p>
            <a:fld id="{F3D2FAA4-AF3B-4A36-A0D3-AE598CB00682}" type="slidenum">
              <a:rPr kumimoji="1" lang="ja-JP" altLang="en-US" smtClean="0"/>
              <a:t>11</a:t>
            </a:fld>
            <a:endParaRPr kumimoji="1" lang="ja-JP" altLang="en-US"/>
          </a:p>
        </p:txBody>
      </p:sp>
      <p:sp>
        <p:nvSpPr>
          <p:cNvPr id="6" name="日付プレースホルダー 5">
            <a:extLst>
              <a:ext uri="{FF2B5EF4-FFF2-40B4-BE49-F238E27FC236}">
                <a16:creationId xmlns:a16="http://schemas.microsoft.com/office/drawing/2014/main" id="{7EBB702D-8BEF-487F-AEEC-1BD2A5BC7E94}"/>
              </a:ext>
            </a:extLst>
          </p:cNvPr>
          <p:cNvSpPr>
            <a:spLocks noGrp="1"/>
          </p:cNvSpPr>
          <p:nvPr>
            <p:ph type="dt" idx="1"/>
          </p:nvPr>
        </p:nvSpPr>
        <p:spPr/>
        <p:txBody>
          <a:bodyPr/>
          <a:lstStyle/>
          <a:p>
            <a:r>
              <a:rPr kumimoji="1" lang="en-US" altLang="ja-JP"/>
              <a:t>R1 </a:t>
            </a:r>
            <a:r>
              <a:rPr kumimoji="1" lang="ja-JP" altLang="en-US"/>
              <a:t>秋季研第</a:t>
            </a:r>
            <a:r>
              <a:rPr kumimoji="1" lang="en-US" altLang="ja-JP"/>
              <a:t>3</a:t>
            </a:r>
            <a:r>
              <a:rPr kumimoji="1" lang="ja-JP" altLang="en-US"/>
              <a:t>分科会 資料</a:t>
            </a:r>
          </a:p>
        </p:txBody>
      </p:sp>
    </p:spTree>
    <p:extLst>
      <p:ext uri="{BB962C8B-B14F-4D97-AF65-F5344CB8AC3E}">
        <p14:creationId xmlns:p14="http://schemas.microsoft.com/office/powerpoint/2010/main" val="196747007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b="1" dirty="0"/>
              <a:t>施設マニュアルには、校内にある備品などの物品に関する内容を盛り込んでいる学校もあるので紹介します。</a:t>
            </a:r>
            <a:endParaRPr kumimoji="1" lang="en-US" altLang="ja-JP" b="1" dirty="0"/>
          </a:p>
          <a:p>
            <a:r>
              <a:rPr kumimoji="1" lang="ja-JP" altLang="en-US" b="1" dirty="0"/>
              <a:t>これは、春江中学校の卒業式の準備物一覧です。</a:t>
            </a:r>
          </a:p>
          <a:p>
            <a:r>
              <a:rPr kumimoji="1" lang="ja-JP" altLang="en-US" b="1" dirty="0"/>
              <a:t>必要な備品の数、保管場所が一覧で分かりやすく表示されているため、卒業式準備の時間が短縮できているとのことです。</a:t>
            </a:r>
          </a:p>
        </p:txBody>
      </p:sp>
      <p:sp>
        <p:nvSpPr>
          <p:cNvPr id="4" name="スライド番号プレースホルダー 3"/>
          <p:cNvSpPr>
            <a:spLocks noGrp="1"/>
          </p:cNvSpPr>
          <p:nvPr>
            <p:ph type="sldNum" sz="quarter" idx="10"/>
          </p:nvPr>
        </p:nvSpPr>
        <p:spPr/>
        <p:txBody>
          <a:bodyPr/>
          <a:lstStyle/>
          <a:p>
            <a:fld id="{F3D2FAA4-AF3B-4A36-A0D3-AE598CB00682}" type="slidenum">
              <a:rPr kumimoji="1" lang="ja-JP" altLang="en-US" smtClean="0"/>
              <a:t>12</a:t>
            </a:fld>
            <a:endParaRPr kumimoji="1" lang="ja-JP" altLang="en-US"/>
          </a:p>
        </p:txBody>
      </p:sp>
      <p:sp>
        <p:nvSpPr>
          <p:cNvPr id="6" name="日付プレースホルダー 5">
            <a:extLst>
              <a:ext uri="{FF2B5EF4-FFF2-40B4-BE49-F238E27FC236}">
                <a16:creationId xmlns:a16="http://schemas.microsoft.com/office/drawing/2014/main" id="{9E63DC88-280B-40EE-BC71-F194D7C76663}"/>
              </a:ext>
            </a:extLst>
          </p:cNvPr>
          <p:cNvSpPr>
            <a:spLocks noGrp="1"/>
          </p:cNvSpPr>
          <p:nvPr>
            <p:ph type="dt" idx="1"/>
          </p:nvPr>
        </p:nvSpPr>
        <p:spPr/>
        <p:txBody>
          <a:bodyPr/>
          <a:lstStyle/>
          <a:p>
            <a:r>
              <a:rPr kumimoji="1" lang="en-US" altLang="ja-JP"/>
              <a:t>R1 </a:t>
            </a:r>
            <a:r>
              <a:rPr kumimoji="1" lang="ja-JP" altLang="en-US"/>
              <a:t>秋季研第</a:t>
            </a:r>
            <a:r>
              <a:rPr kumimoji="1" lang="en-US" altLang="ja-JP"/>
              <a:t>3</a:t>
            </a:r>
            <a:r>
              <a:rPr kumimoji="1" lang="ja-JP" altLang="en-US"/>
              <a:t>分科会 資料</a:t>
            </a:r>
          </a:p>
        </p:txBody>
      </p:sp>
    </p:spTree>
    <p:extLst>
      <p:ext uri="{BB962C8B-B14F-4D97-AF65-F5344CB8AC3E}">
        <p14:creationId xmlns:p14="http://schemas.microsoft.com/office/powerpoint/2010/main" val="41405475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b="1" dirty="0"/>
              <a:t>こちらは、東十郷小学校の物品に関する平面図です。</a:t>
            </a:r>
            <a:endParaRPr kumimoji="1" lang="en-US" altLang="ja-JP" b="1" dirty="0"/>
          </a:p>
          <a:p>
            <a:r>
              <a:rPr kumimoji="1" lang="ja-JP" altLang="en-US" b="1" dirty="0"/>
              <a:t>各部屋に何が置いてあるかを詳しく載せることにより、どこに何があるか一目で分かるようになっています。</a:t>
            </a:r>
            <a:endParaRPr kumimoji="1" lang="en-US" altLang="ja-JP" b="1" dirty="0"/>
          </a:p>
          <a:p>
            <a:endParaRPr kumimoji="1" lang="en-US" altLang="ja-JP" dirty="0"/>
          </a:p>
        </p:txBody>
      </p:sp>
      <p:sp>
        <p:nvSpPr>
          <p:cNvPr id="4" name="スライド番号プレースホルダー 3"/>
          <p:cNvSpPr>
            <a:spLocks noGrp="1"/>
          </p:cNvSpPr>
          <p:nvPr>
            <p:ph type="sldNum" sz="quarter" idx="10"/>
          </p:nvPr>
        </p:nvSpPr>
        <p:spPr/>
        <p:txBody>
          <a:bodyPr/>
          <a:lstStyle/>
          <a:p>
            <a:fld id="{F3D2FAA4-AF3B-4A36-A0D3-AE598CB00682}" type="slidenum">
              <a:rPr kumimoji="1" lang="ja-JP" altLang="en-US" smtClean="0"/>
              <a:t>13</a:t>
            </a:fld>
            <a:endParaRPr kumimoji="1" lang="ja-JP" altLang="en-US"/>
          </a:p>
        </p:txBody>
      </p:sp>
      <p:sp>
        <p:nvSpPr>
          <p:cNvPr id="6" name="日付プレースホルダー 5">
            <a:extLst>
              <a:ext uri="{FF2B5EF4-FFF2-40B4-BE49-F238E27FC236}">
                <a16:creationId xmlns:a16="http://schemas.microsoft.com/office/drawing/2014/main" id="{35D07437-818B-46BD-863F-35407DB94E31}"/>
              </a:ext>
            </a:extLst>
          </p:cNvPr>
          <p:cNvSpPr>
            <a:spLocks noGrp="1"/>
          </p:cNvSpPr>
          <p:nvPr>
            <p:ph type="dt" idx="1"/>
          </p:nvPr>
        </p:nvSpPr>
        <p:spPr/>
        <p:txBody>
          <a:bodyPr/>
          <a:lstStyle/>
          <a:p>
            <a:r>
              <a:rPr kumimoji="1" lang="en-US" altLang="ja-JP"/>
              <a:t>R1 </a:t>
            </a:r>
            <a:r>
              <a:rPr kumimoji="1" lang="ja-JP" altLang="en-US"/>
              <a:t>秋季研第</a:t>
            </a:r>
            <a:r>
              <a:rPr kumimoji="1" lang="en-US" altLang="ja-JP"/>
              <a:t>3</a:t>
            </a:r>
            <a:r>
              <a:rPr kumimoji="1" lang="ja-JP" altLang="en-US"/>
              <a:t>分科会 資料</a:t>
            </a:r>
          </a:p>
        </p:txBody>
      </p:sp>
    </p:spTree>
    <p:extLst>
      <p:ext uri="{BB962C8B-B14F-4D97-AF65-F5344CB8AC3E}">
        <p14:creationId xmlns:p14="http://schemas.microsoft.com/office/powerpoint/2010/main" val="258845404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このように作成してきた施設マニュアルですが、坂井市内で完成している学校は実は</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まだありません。今年度で一応、施設編が一段落した丸岡町は、来年度は物品編について取り組みます。</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それ以外の町は、施設マニュアルの施設編と物品編を同時に取り組んでいく予定です。</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子どもたちは入学や卒業、教職員は人事異動という形で、人の入れ替わりがあるのが学校というところです。教育委員会も同様です。</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しかし、人が入れ替わったとしても学校の施設は残ります。</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それぞれの学校施設に応じた維持管理を続けていくことが必要となります。</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たとえ人が入れ替わったとしても、今回ご紹介した施設マニュアルを整備していけば、学校施設の維持管理業務が容易に持続可能なものになっていくと思われます。</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このマニュアルは、これで完成という性質のものではありません。大きな修繕をしたり、機材など入れ替えたりと、その度に付け足し、あるいは削除したりして、より現状に即した状態を維持していかなければならない資料です。事務職員だけ、または教頭、営繕担当の教員が一人で担当するのでは負担が重く継続していかないと思われますので、今後は持続可能なマニュアルとなるような、校内でのシステムづくりが大事だ</a:t>
            </a:r>
            <a:r>
              <a:rPr kumimoji="1" lang="ja-JP" altLang="en-US"/>
              <a:t>と考えます。</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trike="noStrike" dirty="0"/>
              <a:t>坂井市が共同実施で取り組んでいる施設マニュアルについての紹介は、以上です。</a:t>
            </a:r>
            <a:endParaRPr kumimoji="1" lang="en-US" altLang="ja-JP" strike="noStrike"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trike="noStrike" dirty="0"/>
              <a:t>ご清聴ありがとうございました。</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p>
        </p:txBody>
      </p:sp>
      <p:sp>
        <p:nvSpPr>
          <p:cNvPr id="4" name="スライド番号プレースホルダー 3"/>
          <p:cNvSpPr>
            <a:spLocks noGrp="1"/>
          </p:cNvSpPr>
          <p:nvPr>
            <p:ph type="sldNum" sz="quarter" idx="10"/>
          </p:nvPr>
        </p:nvSpPr>
        <p:spPr/>
        <p:txBody>
          <a:bodyPr/>
          <a:lstStyle/>
          <a:p>
            <a:fld id="{F3D2FAA4-AF3B-4A36-A0D3-AE598CB00682}" type="slidenum">
              <a:rPr kumimoji="1" lang="ja-JP" altLang="en-US" smtClean="0"/>
              <a:t>14</a:t>
            </a:fld>
            <a:endParaRPr kumimoji="1" lang="ja-JP" altLang="en-US"/>
          </a:p>
        </p:txBody>
      </p:sp>
      <p:sp>
        <p:nvSpPr>
          <p:cNvPr id="6" name="日付プレースホルダー 5">
            <a:extLst>
              <a:ext uri="{FF2B5EF4-FFF2-40B4-BE49-F238E27FC236}">
                <a16:creationId xmlns:a16="http://schemas.microsoft.com/office/drawing/2014/main" id="{A64074C3-2CF7-49CB-B4EA-498EB1A48DA0}"/>
              </a:ext>
            </a:extLst>
          </p:cNvPr>
          <p:cNvSpPr>
            <a:spLocks noGrp="1"/>
          </p:cNvSpPr>
          <p:nvPr>
            <p:ph type="dt" idx="1"/>
          </p:nvPr>
        </p:nvSpPr>
        <p:spPr/>
        <p:txBody>
          <a:bodyPr/>
          <a:lstStyle/>
          <a:p>
            <a:r>
              <a:rPr kumimoji="1" lang="en-US" altLang="ja-JP"/>
              <a:t>R1 </a:t>
            </a:r>
            <a:r>
              <a:rPr kumimoji="1" lang="ja-JP" altLang="en-US"/>
              <a:t>秋季研第</a:t>
            </a:r>
            <a:r>
              <a:rPr kumimoji="1" lang="en-US" altLang="ja-JP"/>
              <a:t>3</a:t>
            </a:r>
            <a:r>
              <a:rPr kumimoji="1" lang="ja-JP" altLang="en-US"/>
              <a:t>分科会 資料</a:t>
            </a:r>
          </a:p>
        </p:txBody>
      </p:sp>
    </p:spTree>
    <p:extLst>
      <p:ext uri="{BB962C8B-B14F-4D97-AF65-F5344CB8AC3E}">
        <p14:creationId xmlns:p14="http://schemas.microsoft.com/office/powerpoint/2010/main" val="33444686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私たちが取り組んだ「施設マニュアル」とは、電気のブレーカー、水道の止水栓、ガスの元栓など、学校の各設備に関する様々な情報が集約されたマニュアルです。</a:t>
            </a:r>
            <a:endParaRPr kumimoji="1" lang="en-US" altLang="ja-JP" dirty="0"/>
          </a:p>
          <a:p>
            <a:endParaRPr kumimoji="1" lang="en-US" altLang="ja-JP" dirty="0">
              <a:solidFill>
                <a:srgbClr val="FF0000"/>
              </a:solidFill>
            </a:endParaRPr>
          </a:p>
          <a:p>
            <a:r>
              <a:rPr kumimoji="1" lang="ja-JP" altLang="en-US" dirty="0">
                <a:solidFill>
                  <a:srgbClr val="FF0000"/>
                </a:solidFill>
              </a:rPr>
              <a:t>異動してきた４月にある日突然、トイレの手洗いの水が止まらなくなった！とか、生活科でホットプレートを使い始めたはいいが、ブレーカーが落ちてしまった。復旧させたいが、教室のブレーカーの位置がわからない。などで、対応に大わらわになるということは、誰しも経験されているのではないでしょうか。</a:t>
            </a:r>
            <a:endParaRPr kumimoji="1" lang="en-US" altLang="ja-JP" dirty="0">
              <a:solidFill>
                <a:srgbClr val="FF0000"/>
              </a:solidFill>
            </a:endParaRPr>
          </a:p>
          <a:p>
            <a:endParaRPr kumimoji="1" lang="en-US" altLang="ja-JP" dirty="0">
              <a:solidFill>
                <a:srgbClr val="FF0000"/>
              </a:solidFill>
            </a:endParaRPr>
          </a:p>
          <a:p>
            <a:r>
              <a:rPr kumimoji="1" lang="ja-JP" altLang="en-US" b="1" dirty="0">
                <a:solidFill>
                  <a:srgbClr val="FF0000"/>
                </a:solidFill>
              </a:rPr>
              <a:t>この取り組みの始まりは５年前、丸岡町の小中学校の耐震工事が終わるころに遡ります。</a:t>
            </a:r>
            <a:endParaRPr kumimoji="1" lang="en-US" altLang="ja-JP" b="1" dirty="0">
              <a:solidFill>
                <a:srgbClr val="FF0000"/>
              </a:solidFill>
            </a:endParaRPr>
          </a:p>
          <a:p>
            <a:r>
              <a:rPr kumimoji="1" lang="ja-JP" altLang="en-US" b="1" dirty="0">
                <a:solidFill>
                  <a:srgbClr val="FF0000"/>
                </a:solidFill>
              </a:rPr>
              <a:t>当時、耐震工事にかかわった管理職や事務職員が異動や退職でいなくなることで、学校の設備に先ほど述べたような、何かがあった時に即時に対応することが難しくなる恐れがありました。</a:t>
            </a:r>
            <a:endParaRPr kumimoji="1" lang="en-US" altLang="ja-JP" b="1" dirty="0">
              <a:solidFill>
                <a:srgbClr val="FF0000"/>
              </a:solidFill>
            </a:endParaRPr>
          </a:p>
          <a:p>
            <a:endParaRPr kumimoji="1" lang="en-US" altLang="ja-JP" b="1" dirty="0">
              <a:solidFill>
                <a:srgbClr val="FF0000"/>
              </a:solidFill>
            </a:endParaRPr>
          </a:p>
          <a:p>
            <a:r>
              <a:rPr kumimoji="1" lang="ja-JP" altLang="en-US" b="1" dirty="0">
                <a:solidFill>
                  <a:srgbClr val="FF0000"/>
                </a:solidFill>
              </a:rPr>
              <a:t>丸岡町の共同実施の場でどうしたらよいか話し合いを重ねるとともに、</a:t>
            </a:r>
            <a:r>
              <a:rPr kumimoji="1" lang="ja-JP" altLang="en-US" b="1" u="none" dirty="0">
                <a:solidFill>
                  <a:srgbClr val="FF0000"/>
                </a:solidFill>
              </a:rPr>
              <a:t>グループ運営委員会でも課題として取り挙げられました。</a:t>
            </a:r>
            <a:endParaRPr kumimoji="1" lang="en-US" altLang="ja-JP" b="1" u="none" dirty="0">
              <a:solidFill>
                <a:srgbClr val="FF0000"/>
              </a:solidFill>
            </a:endParaRPr>
          </a:p>
          <a:p>
            <a:r>
              <a:rPr kumimoji="1" lang="ja-JP" altLang="en-US" b="1" u="none" dirty="0">
                <a:solidFill>
                  <a:srgbClr val="FF0000"/>
                </a:solidFill>
              </a:rPr>
              <a:t>グループ運営委員会とはグループに属する事務職員と校長・教頭・教務主任の代表で構成され、年に２度ほどグループ運営委員会を開き、それまでの活動内容の報告と今後の活動内容について、（グループ内の学校の抱える課題解決のために、共同実施グループとして出来ることはないか。）検討する会です。</a:t>
            </a:r>
            <a:endParaRPr kumimoji="1" lang="en-US" altLang="ja-JP" b="1" u="none" dirty="0">
              <a:solidFill>
                <a:srgbClr val="FF0000"/>
              </a:solidFill>
            </a:endParaRPr>
          </a:p>
          <a:p>
            <a:endParaRPr kumimoji="1" lang="en-US" altLang="ja-JP" b="1" u="none" dirty="0">
              <a:solidFill>
                <a:srgbClr val="FF0000"/>
              </a:solidFill>
            </a:endParaRPr>
          </a:p>
          <a:p>
            <a:r>
              <a:rPr kumimoji="1" lang="ja-JP" altLang="en-US" b="1" dirty="0">
                <a:solidFill>
                  <a:srgbClr val="FF0000"/>
                </a:solidFill>
              </a:rPr>
              <a:t>この、グループ運営委員会の場で、施設にまつわる様々な情報が集約されたマニュアルが一冊あるとすぐに対応できてよいのではないかという結論に至りました。</a:t>
            </a:r>
            <a:endParaRPr kumimoji="1" lang="en-US" altLang="ja-JP" b="1" dirty="0">
              <a:solidFill>
                <a:srgbClr val="FF0000"/>
              </a:solidFill>
            </a:endParaRPr>
          </a:p>
          <a:p>
            <a:endParaRPr kumimoji="1" lang="en-US" altLang="ja-JP" b="1" dirty="0">
              <a:solidFill>
                <a:srgbClr val="FF0000"/>
              </a:solidFill>
            </a:endParaRPr>
          </a:p>
          <a:p>
            <a:r>
              <a:rPr kumimoji="1" lang="ja-JP" altLang="en-US" b="1" dirty="0">
                <a:solidFill>
                  <a:srgbClr val="FF0000"/>
                </a:solidFill>
              </a:rPr>
              <a:t>それから、丸岡町独自の取り組みとして「施設マニュアル」の作成に取り組んできました。</a:t>
            </a:r>
            <a:endParaRPr kumimoji="1" lang="en-US" altLang="ja-JP" b="1" dirty="0">
              <a:solidFill>
                <a:srgbClr val="FF0000"/>
              </a:solidFill>
            </a:endParaRPr>
          </a:p>
          <a:p>
            <a:r>
              <a:rPr kumimoji="1" lang="ja-JP" altLang="en-US" b="1" dirty="0">
                <a:solidFill>
                  <a:srgbClr val="FF0000"/>
                </a:solidFill>
              </a:rPr>
              <a:t>この活動内容をを坂井市の他の町、春江町、坂井町、三国町とのグループ連絡会議で報告したところ、坂井市の各学校に</a:t>
            </a:r>
            <a:r>
              <a:rPr kumimoji="1" lang="en-US" altLang="ja-JP" b="1" dirty="0">
                <a:solidFill>
                  <a:srgbClr val="FF0000"/>
                </a:solidFill>
              </a:rPr>
              <a:t>1</a:t>
            </a:r>
            <a:r>
              <a:rPr kumimoji="1" lang="ja-JP" altLang="en-US" b="1" dirty="0">
                <a:solidFill>
                  <a:srgbClr val="FF0000"/>
                </a:solidFill>
              </a:rPr>
              <a:t>冊こういったマニュアルがあるとよいのではという話になり、昨年度から坂井市全体で取り組むことになりました。</a:t>
            </a:r>
            <a:endParaRPr kumimoji="1" lang="en-US" altLang="ja-JP" b="1" dirty="0">
              <a:solidFill>
                <a:srgbClr val="FF0000"/>
              </a:solidFill>
            </a:endParaRPr>
          </a:p>
        </p:txBody>
      </p:sp>
      <p:sp>
        <p:nvSpPr>
          <p:cNvPr id="4" name="スライド番号プレースホルダー 3"/>
          <p:cNvSpPr>
            <a:spLocks noGrp="1"/>
          </p:cNvSpPr>
          <p:nvPr>
            <p:ph type="sldNum" sz="quarter" idx="10"/>
          </p:nvPr>
        </p:nvSpPr>
        <p:spPr/>
        <p:txBody>
          <a:bodyPr/>
          <a:lstStyle/>
          <a:p>
            <a:fld id="{F3D2FAA4-AF3B-4A36-A0D3-AE598CB00682}" type="slidenum">
              <a:rPr kumimoji="1" lang="ja-JP" altLang="en-US" smtClean="0"/>
              <a:t>2</a:t>
            </a:fld>
            <a:endParaRPr kumimoji="1" lang="ja-JP" altLang="en-US"/>
          </a:p>
        </p:txBody>
      </p:sp>
      <p:sp>
        <p:nvSpPr>
          <p:cNvPr id="6" name="日付プレースホルダー 5">
            <a:extLst>
              <a:ext uri="{FF2B5EF4-FFF2-40B4-BE49-F238E27FC236}">
                <a16:creationId xmlns:a16="http://schemas.microsoft.com/office/drawing/2014/main" id="{878C75C2-F5BB-4B90-A022-867B43139E8A}"/>
              </a:ext>
            </a:extLst>
          </p:cNvPr>
          <p:cNvSpPr>
            <a:spLocks noGrp="1"/>
          </p:cNvSpPr>
          <p:nvPr>
            <p:ph type="dt" idx="1"/>
          </p:nvPr>
        </p:nvSpPr>
        <p:spPr/>
        <p:txBody>
          <a:bodyPr/>
          <a:lstStyle/>
          <a:p>
            <a:r>
              <a:rPr kumimoji="1" lang="en-US" altLang="ja-JP"/>
              <a:t>R1 </a:t>
            </a:r>
            <a:r>
              <a:rPr kumimoji="1" lang="ja-JP" altLang="en-US"/>
              <a:t>秋季研第</a:t>
            </a:r>
            <a:r>
              <a:rPr kumimoji="1" lang="en-US" altLang="ja-JP"/>
              <a:t>3</a:t>
            </a:r>
            <a:r>
              <a:rPr kumimoji="1" lang="ja-JP" altLang="en-US"/>
              <a:t>分科会 資料</a:t>
            </a:r>
          </a:p>
        </p:txBody>
      </p:sp>
    </p:spTree>
    <p:extLst>
      <p:ext uri="{BB962C8B-B14F-4D97-AF65-F5344CB8AC3E}">
        <p14:creationId xmlns:p14="http://schemas.microsoft.com/office/powerpoint/2010/main" val="13665646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では、ここからは施設マニュアルの内容について、丸岡町の鳴鹿小学校のものを例としてご紹介してまいります。</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これは電気関係です。</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鳴鹿小学校の電気平面図は、電気の全情報を記載したものとブレーカーの情報を抽出したものとの２種類の平面図があります。</a:t>
            </a:r>
            <a:endParaRPr kumimoji="1" lang="en-US" altLang="ja-JP" dirty="0"/>
          </a:p>
          <a:p>
            <a:r>
              <a:rPr kumimoji="1" lang="ja-JP" altLang="en-US" dirty="0"/>
              <a:t>左側の図面は、電灯の分電盤に加え、放送機器の分電盤など、電気に関係する情報を全て落とし込んだ図面です。</a:t>
            </a:r>
            <a:endParaRPr kumimoji="1" lang="en-US" altLang="ja-JP" dirty="0"/>
          </a:p>
          <a:p>
            <a:r>
              <a:rPr kumimoji="1" lang="ja-JP" altLang="en-US" dirty="0"/>
              <a:t>鳴鹿小学校の電気系統の情報の全てがこの一枚に集約されています。</a:t>
            </a:r>
            <a:endParaRPr kumimoji="1" lang="en-US" altLang="ja-JP" dirty="0"/>
          </a:p>
          <a:p>
            <a:r>
              <a:rPr kumimoji="1" lang="ja-JP" altLang="en-US" dirty="0"/>
              <a:t>右側の図面は、ブレーカーの情報を抽出した平面図です。</a:t>
            </a:r>
            <a:endParaRPr kumimoji="1" lang="en-US" altLang="ja-JP" dirty="0"/>
          </a:p>
          <a:p>
            <a:r>
              <a:rPr kumimoji="1" lang="ja-JP" altLang="en-US" dirty="0"/>
              <a:t>校舎内の分電盤が、どの範囲の電灯と関係しているか色分けしてあります。</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ブレーカーが落ちた時にこの図面を見れば、色分けされているのでどの分電盤に行けばよいか一目で分かるようになっています。</a:t>
            </a:r>
            <a:endParaRPr kumimoji="1" lang="en-US" altLang="ja-JP" dirty="0"/>
          </a:p>
          <a:p>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p>
        </p:txBody>
      </p:sp>
      <p:sp>
        <p:nvSpPr>
          <p:cNvPr id="4" name="スライド番号プレースホルダー 3"/>
          <p:cNvSpPr>
            <a:spLocks noGrp="1"/>
          </p:cNvSpPr>
          <p:nvPr>
            <p:ph type="sldNum" sz="quarter" idx="10"/>
          </p:nvPr>
        </p:nvSpPr>
        <p:spPr/>
        <p:txBody>
          <a:bodyPr/>
          <a:lstStyle/>
          <a:p>
            <a:fld id="{F3D2FAA4-AF3B-4A36-A0D3-AE598CB00682}" type="slidenum">
              <a:rPr kumimoji="1" lang="ja-JP" altLang="en-US" smtClean="0"/>
              <a:t>3</a:t>
            </a:fld>
            <a:endParaRPr kumimoji="1" lang="ja-JP" altLang="en-US"/>
          </a:p>
        </p:txBody>
      </p:sp>
      <p:sp>
        <p:nvSpPr>
          <p:cNvPr id="6" name="日付プレースホルダー 5">
            <a:extLst>
              <a:ext uri="{FF2B5EF4-FFF2-40B4-BE49-F238E27FC236}">
                <a16:creationId xmlns:a16="http://schemas.microsoft.com/office/drawing/2014/main" id="{DA8A81CC-6370-43F2-B01B-9A176ED9E596}"/>
              </a:ext>
            </a:extLst>
          </p:cNvPr>
          <p:cNvSpPr>
            <a:spLocks noGrp="1"/>
          </p:cNvSpPr>
          <p:nvPr>
            <p:ph type="dt" idx="1"/>
          </p:nvPr>
        </p:nvSpPr>
        <p:spPr/>
        <p:txBody>
          <a:bodyPr/>
          <a:lstStyle/>
          <a:p>
            <a:r>
              <a:rPr kumimoji="1" lang="en-US" altLang="ja-JP"/>
              <a:t>R1 </a:t>
            </a:r>
            <a:r>
              <a:rPr kumimoji="1" lang="ja-JP" altLang="en-US"/>
              <a:t>秋季研第</a:t>
            </a:r>
            <a:r>
              <a:rPr kumimoji="1" lang="en-US" altLang="ja-JP"/>
              <a:t>3</a:t>
            </a:r>
            <a:r>
              <a:rPr kumimoji="1" lang="ja-JP" altLang="en-US"/>
              <a:t>分科会 資料</a:t>
            </a:r>
          </a:p>
        </p:txBody>
      </p:sp>
    </p:spTree>
    <p:extLst>
      <p:ext uri="{BB962C8B-B14F-4D97-AF65-F5344CB8AC3E}">
        <p14:creationId xmlns:p14="http://schemas.microsoft.com/office/powerpoint/2010/main" val="15081257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先ほどは、鳴鹿小学校の電気関係の図をご紹介しましたが、丸岡町内の他の学校も「電気」の分電盤や「水道」の止水栓などの平面図を作成しています。各校建設されてからの年数や施設設備の内容が微妙に違っているため、まったく同じような形に統一は困難でしたので、各学校ごとに平面図の内容は様々です。</a:t>
            </a:r>
            <a:endParaRPr kumimoji="1" lang="en-US" altLang="ja-JP" dirty="0"/>
          </a:p>
          <a:p>
            <a:endParaRPr kumimoji="1" lang="en-US" altLang="ja-JP" dirty="0"/>
          </a:p>
          <a:p>
            <a:r>
              <a:rPr kumimoji="1" lang="ja-JP" altLang="en-US" dirty="0"/>
              <a:t>こちらに表示されているのは丸岡中学校の水道の校舎平面図です。</a:t>
            </a:r>
            <a:endParaRPr kumimoji="1" lang="en-US" altLang="ja-JP" dirty="0"/>
          </a:p>
          <a:p>
            <a:r>
              <a:rPr kumimoji="1" lang="ja-JP" altLang="en-US" dirty="0"/>
              <a:t>図面の青い線は水道の配管となっています。</a:t>
            </a:r>
            <a:endParaRPr kumimoji="1" lang="en-US" altLang="ja-JP" dirty="0"/>
          </a:p>
          <a:p>
            <a:r>
              <a:rPr kumimoji="1" lang="ja-JP" altLang="en-US" dirty="0"/>
              <a:t>どの配管が校舎のどこを通っているのかが、立体的に一目で分かるようになっており、どの止水栓を締めれば、どの配管に影響が出るかがとても分かりやすくなっています。</a:t>
            </a:r>
            <a:endParaRPr kumimoji="1" lang="en-US" altLang="ja-JP" dirty="0"/>
          </a:p>
          <a:p>
            <a:r>
              <a:rPr kumimoji="1" lang="ja-JP" altLang="en-US" dirty="0"/>
              <a:t>応急処置として、まずは元栓を占める！ということから、図面作成の際には元栓の位置の確認から行いました。</a:t>
            </a:r>
            <a:endParaRPr kumimoji="1" lang="en-US" altLang="ja-JP" dirty="0"/>
          </a:p>
          <a:p>
            <a:endParaRPr kumimoji="1" lang="en-US" altLang="ja-JP" dirty="0"/>
          </a:p>
          <a:p>
            <a:r>
              <a:rPr kumimoji="1" lang="ja-JP" altLang="en-US" dirty="0"/>
              <a:t>学校によっては、途中で改築されており、新しい配管と古い配管が複雑に入り混じった状態であり、立体的な図面が作れない学校ありました。一度には難しいですが、教頭と協力しながら一つ一つ確認して、今後より確かな図面の完成を目指すことも大事だと思います。</a:t>
            </a:r>
            <a:endParaRPr kumimoji="1" lang="en-US" altLang="ja-JP" dirty="0"/>
          </a:p>
          <a:p>
            <a:endParaRPr kumimoji="1" lang="en-US" altLang="ja-JP" dirty="0"/>
          </a:p>
          <a:p>
            <a:r>
              <a:rPr kumimoji="1" lang="ja-JP" altLang="en-US" dirty="0"/>
              <a:t>このほかガスボンベの位置を著した図面や、学校独自の設備についての取り扱い説明なども残していっています。</a:t>
            </a:r>
            <a:endParaRPr kumimoji="1" lang="en-US" altLang="ja-JP" dirty="0"/>
          </a:p>
          <a:p>
            <a:endParaRPr kumimoji="1" lang="ja-JP" altLang="en-US" dirty="0"/>
          </a:p>
        </p:txBody>
      </p:sp>
      <p:sp>
        <p:nvSpPr>
          <p:cNvPr id="4" name="スライド番号プレースホルダー 3"/>
          <p:cNvSpPr>
            <a:spLocks noGrp="1"/>
          </p:cNvSpPr>
          <p:nvPr>
            <p:ph type="sldNum" sz="quarter" idx="10"/>
          </p:nvPr>
        </p:nvSpPr>
        <p:spPr/>
        <p:txBody>
          <a:bodyPr/>
          <a:lstStyle/>
          <a:p>
            <a:fld id="{F3D2FAA4-AF3B-4A36-A0D3-AE598CB00682}" type="slidenum">
              <a:rPr kumimoji="1" lang="ja-JP" altLang="en-US" smtClean="0"/>
              <a:t>4</a:t>
            </a:fld>
            <a:endParaRPr kumimoji="1" lang="ja-JP" altLang="en-US"/>
          </a:p>
        </p:txBody>
      </p:sp>
      <p:sp>
        <p:nvSpPr>
          <p:cNvPr id="6" name="日付プレースホルダー 5">
            <a:extLst>
              <a:ext uri="{FF2B5EF4-FFF2-40B4-BE49-F238E27FC236}">
                <a16:creationId xmlns:a16="http://schemas.microsoft.com/office/drawing/2014/main" id="{D4E4896D-AF8B-40E6-A3D2-55C74935FE40}"/>
              </a:ext>
            </a:extLst>
          </p:cNvPr>
          <p:cNvSpPr>
            <a:spLocks noGrp="1"/>
          </p:cNvSpPr>
          <p:nvPr>
            <p:ph type="dt" idx="1"/>
          </p:nvPr>
        </p:nvSpPr>
        <p:spPr/>
        <p:txBody>
          <a:bodyPr/>
          <a:lstStyle/>
          <a:p>
            <a:r>
              <a:rPr kumimoji="1" lang="en-US" altLang="ja-JP"/>
              <a:t>R1 </a:t>
            </a:r>
            <a:r>
              <a:rPr kumimoji="1" lang="ja-JP" altLang="en-US"/>
              <a:t>秋季研第</a:t>
            </a:r>
            <a:r>
              <a:rPr kumimoji="1" lang="en-US" altLang="ja-JP"/>
              <a:t>3</a:t>
            </a:r>
            <a:r>
              <a:rPr kumimoji="1" lang="ja-JP" altLang="en-US"/>
              <a:t>分科会 資料</a:t>
            </a:r>
          </a:p>
        </p:txBody>
      </p:sp>
    </p:spTree>
    <p:extLst>
      <p:ext uri="{BB962C8B-B14F-4D97-AF65-F5344CB8AC3E}">
        <p14:creationId xmlns:p14="http://schemas.microsoft.com/office/powerpoint/2010/main" val="25536382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このほか、丸岡町では状況記録シートを作成しています。</a:t>
            </a:r>
            <a:endParaRPr kumimoji="1" lang="en-US" altLang="ja-JP" dirty="0"/>
          </a:p>
          <a:p>
            <a:endParaRPr kumimoji="1" lang="en-US" altLang="ja-JP" dirty="0"/>
          </a:p>
          <a:p>
            <a:r>
              <a:rPr kumimoji="1" lang="ja-JP" altLang="en-US" dirty="0"/>
              <a:t>状況記録シートとは、急な停電、漏水など、トラブルが発生したときの状況を記録しておくシートです。</a:t>
            </a:r>
            <a:endParaRPr kumimoji="1" lang="en-US" altLang="ja-JP" dirty="0"/>
          </a:p>
          <a:p>
            <a:r>
              <a:rPr kumimoji="1" lang="ja-JP" altLang="en-US" dirty="0"/>
              <a:t>発生日時、不具合が起こった設備の状況、起こった原因、対処方法、対応した業者の連絡先、修繕にかかった費用などを記入しています。</a:t>
            </a:r>
            <a:endParaRPr kumimoji="1" lang="en-US" altLang="ja-JP" dirty="0"/>
          </a:p>
          <a:p>
            <a:endParaRPr kumimoji="1" lang="en-US" altLang="ja-JP" dirty="0"/>
          </a:p>
          <a:p>
            <a:endParaRPr kumimoji="1" lang="en-US" altLang="ja-JP" dirty="0"/>
          </a:p>
          <a:p>
            <a:endParaRPr kumimoji="1" lang="en-US" altLang="ja-JP" dirty="0"/>
          </a:p>
        </p:txBody>
      </p:sp>
      <p:sp>
        <p:nvSpPr>
          <p:cNvPr id="4" name="スライド番号プレースホルダー 3"/>
          <p:cNvSpPr>
            <a:spLocks noGrp="1"/>
          </p:cNvSpPr>
          <p:nvPr>
            <p:ph type="sldNum" sz="quarter" idx="10"/>
          </p:nvPr>
        </p:nvSpPr>
        <p:spPr/>
        <p:txBody>
          <a:bodyPr/>
          <a:lstStyle/>
          <a:p>
            <a:fld id="{F3D2FAA4-AF3B-4A36-A0D3-AE598CB00682}" type="slidenum">
              <a:rPr kumimoji="1" lang="ja-JP" altLang="en-US" smtClean="0"/>
              <a:t>5</a:t>
            </a:fld>
            <a:endParaRPr kumimoji="1" lang="ja-JP" altLang="en-US"/>
          </a:p>
        </p:txBody>
      </p:sp>
      <p:sp>
        <p:nvSpPr>
          <p:cNvPr id="6" name="日付プレースホルダー 5">
            <a:extLst>
              <a:ext uri="{FF2B5EF4-FFF2-40B4-BE49-F238E27FC236}">
                <a16:creationId xmlns:a16="http://schemas.microsoft.com/office/drawing/2014/main" id="{F71522F9-351A-4197-83A6-65B63335F86A}"/>
              </a:ext>
            </a:extLst>
          </p:cNvPr>
          <p:cNvSpPr>
            <a:spLocks noGrp="1"/>
          </p:cNvSpPr>
          <p:nvPr>
            <p:ph type="dt" idx="1"/>
          </p:nvPr>
        </p:nvSpPr>
        <p:spPr/>
        <p:txBody>
          <a:bodyPr/>
          <a:lstStyle/>
          <a:p>
            <a:r>
              <a:rPr kumimoji="1" lang="en-US" altLang="ja-JP"/>
              <a:t>R1 </a:t>
            </a:r>
            <a:r>
              <a:rPr kumimoji="1" lang="ja-JP" altLang="en-US"/>
              <a:t>秋季研第</a:t>
            </a:r>
            <a:r>
              <a:rPr kumimoji="1" lang="en-US" altLang="ja-JP"/>
              <a:t>3</a:t>
            </a:r>
            <a:r>
              <a:rPr kumimoji="1" lang="ja-JP" altLang="en-US"/>
              <a:t>分科会 資料</a:t>
            </a:r>
          </a:p>
        </p:txBody>
      </p:sp>
    </p:spTree>
    <p:extLst>
      <p:ext uri="{BB962C8B-B14F-4D97-AF65-F5344CB8AC3E}">
        <p14:creationId xmlns:p14="http://schemas.microsoft.com/office/powerpoint/2010/main" val="10838520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裏面には校舎の平面図が載っています。そこに、不具合が発生した設備の場所を赤ペンなどで分かるように記入します。</a:t>
            </a:r>
            <a:endParaRPr kumimoji="1" lang="en-US" altLang="ja-JP" dirty="0"/>
          </a:p>
          <a:p>
            <a:endParaRPr kumimoji="1" lang="en-US" altLang="ja-JP" dirty="0"/>
          </a:p>
          <a:p>
            <a:r>
              <a:rPr kumimoji="1" lang="ja-JP" altLang="en-US" dirty="0"/>
              <a:t>これらの情報を記録しておくことにより、似たようなトラブルが発生した際、たとえ事務職員や教頭が異動したとしても、新任の者がこの状況記録シートを見てすぐに対応できるようになります。</a:t>
            </a:r>
            <a:endParaRPr kumimoji="1" lang="en-US" altLang="ja-JP" dirty="0"/>
          </a:p>
          <a:p>
            <a:endParaRPr kumimoji="1" lang="en-US" altLang="ja-JP" dirty="0"/>
          </a:p>
          <a:p>
            <a:r>
              <a:rPr kumimoji="1" lang="ja-JP" altLang="en-US" dirty="0"/>
              <a:t>個人的には、年に一度は一枚の校舎図面に不具合のおきた場所や割れたガラスの位置などをまとめてみるんのもいいのではないかと考えています。このことにより、例えば年に何度も同じ場所のガラスが割れるなどの状況がわかり、その原因がなにか探ることで、児童生徒の活動の様子や問題点が見えてくるのではないかと考えています。</a:t>
            </a:r>
            <a:endParaRPr kumimoji="1" lang="en-US" altLang="ja-JP" dirty="0"/>
          </a:p>
        </p:txBody>
      </p:sp>
      <p:sp>
        <p:nvSpPr>
          <p:cNvPr id="4" name="スライド番号プレースホルダー 3"/>
          <p:cNvSpPr>
            <a:spLocks noGrp="1"/>
          </p:cNvSpPr>
          <p:nvPr>
            <p:ph type="sldNum" sz="quarter" idx="10"/>
          </p:nvPr>
        </p:nvSpPr>
        <p:spPr/>
        <p:txBody>
          <a:bodyPr/>
          <a:lstStyle/>
          <a:p>
            <a:fld id="{F3D2FAA4-AF3B-4A36-A0D3-AE598CB00682}" type="slidenum">
              <a:rPr kumimoji="1" lang="ja-JP" altLang="en-US" smtClean="0"/>
              <a:t>6</a:t>
            </a:fld>
            <a:endParaRPr kumimoji="1" lang="ja-JP" altLang="en-US"/>
          </a:p>
        </p:txBody>
      </p:sp>
      <p:sp>
        <p:nvSpPr>
          <p:cNvPr id="6" name="日付プレースホルダー 5">
            <a:extLst>
              <a:ext uri="{FF2B5EF4-FFF2-40B4-BE49-F238E27FC236}">
                <a16:creationId xmlns:a16="http://schemas.microsoft.com/office/drawing/2014/main" id="{51E2D501-CFD5-48C0-A1E1-CF083FFDADE6}"/>
              </a:ext>
            </a:extLst>
          </p:cNvPr>
          <p:cNvSpPr>
            <a:spLocks noGrp="1"/>
          </p:cNvSpPr>
          <p:nvPr>
            <p:ph type="dt" idx="1"/>
          </p:nvPr>
        </p:nvSpPr>
        <p:spPr/>
        <p:txBody>
          <a:bodyPr/>
          <a:lstStyle/>
          <a:p>
            <a:r>
              <a:rPr kumimoji="1" lang="en-US" altLang="ja-JP"/>
              <a:t>R1 </a:t>
            </a:r>
            <a:r>
              <a:rPr kumimoji="1" lang="ja-JP" altLang="en-US"/>
              <a:t>秋季研第</a:t>
            </a:r>
            <a:r>
              <a:rPr kumimoji="1" lang="en-US" altLang="ja-JP"/>
              <a:t>3</a:t>
            </a:r>
            <a:r>
              <a:rPr kumimoji="1" lang="ja-JP" altLang="en-US"/>
              <a:t>分科会 資料</a:t>
            </a:r>
          </a:p>
        </p:txBody>
      </p:sp>
    </p:spTree>
    <p:extLst>
      <p:ext uri="{BB962C8B-B14F-4D97-AF65-F5344CB8AC3E}">
        <p14:creationId xmlns:p14="http://schemas.microsoft.com/office/powerpoint/2010/main" val="12612465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先ほども述べましたが、学校によって施設の状況は様々であるため、完全な統一はできません。</a:t>
            </a:r>
            <a:endParaRPr kumimoji="1" lang="en-US" altLang="ja-JP" dirty="0"/>
          </a:p>
          <a:p>
            <a:r>
              <a:rPr kumimoji="1" lang="ja-JP" altLang="en-US" dirty="0"/>
              <a:t>そこで、丸岡町では、施設マニュアルの目次と状況記録シートだけを統一し、それ以外の項目、電気、水道、ガスなどの情報は各学校の実情に応じて作成することにしました。</a:t>
            </a:r>
            <a:endParaRPr kumimoji="1" lang="en-US" altLang="ja-JP" dirty="0"/>
          </a:p>
          <a:p>
            <a:endParaRPr kumimoji="1" lang="ja-JP" altLang="en-US" dirty="0"/>
          </a:p>
        </p:txBody>
      </p:sp>
      <p:sp>
        <p:nvSpPr>
          <p:cNvPr id="4" name="スライド番号プレースホルダー 3"/>
          <p:cNvSpPr>
            <a:spLocks noGrp="1"/>
          </p:cNvSpPr>
          <p:nvPr>
            <p:ph type="sldNum" sz="quarter" idx="10"/>
          </p:nvPr>
        </p:nvSpPr>
        <p:spPr/>
        <p:txBody>
          <a:bodyPr/>
          <a:lstStyle/>
          <a:p>
            <a:fld id="{F3D2FAA4-AF3B-4A36-A0D3-AE598CB00682}" type="slidenum">
              <a:rPr kumimoji="1" lang="ja-JP" altLang="en-US" smtClean="0"/>
              <a:t>7</a:t>
            </a:fld>
            <a:endParaRPr kumimoji="1" lang="ja-JP" altLang="en-US"/>
          </a:p>
        </p:txBody>
      </p:sp>
      <p:sp>
        <p:nvSpPr>
          <p:cNvPr id="6" name="日付プレースホルダー 5">
            <a:extLst>
              <a:ext uri="{FF2B5EF4-FFF2-40B4-BE49-F238E27FC236}">
                <a16:creationId xmlns:a16="http://schemas.microsoft.com/office/drawing/2014/main" id="{F6CFA40D-9AFB-4893-B15A-EB29DFB04EEB}"/>
              </a:ext>
            </a:extLst>
          </p:cNvPr>
          <p:cNvSpPr>
            <a:spLocks noGrp="1"/>
          </p:cNvSpPr>
          <p:nvPr>
            <p:ph type="dt" idx="1"/>
          </p:nvPr>
        </p:nvSpPr>
        <p:spPr/>
        <p:txBody>
          <a:bodyPr/>
          <a:lstStyle/>
          <a:p>
            <a:r>
              <a:rPr kumimoji="1" lang="en-US" altLang="ja-JP"/>
              <a:t>R1 </a:t>
            </a:r>
            <a:r>
              <a:rPr kumimoji="1" lang="ja-JP" altLang="en-US"/>
              <a:t>秋季研第</a:t>
            </a:r>
            <a:r>
              <a:rPr kumimoji="1" lang="en-US" altLang="ja-JP"/>
              <a:t>3</a:t>
            </a:r>
            <a:r>
              <a:rPr kumimoji="1" lang="ja-JP" altLang="en-US"/>
              <a:t>分科会 資料</a:t>
            </a:r>
          </a:p>
        </p:txBody>
      </p:sp>
    </p:spTree>
    <p:extLst>
      <p:ext uri="{BB962C8B-B14F-4D97-AF65-F5344CB8AC3E}">
        <p14:creationId xmlns:p14="http://schemas.microsoft.com/office/powerpoint/2010/main" val="30326711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ここまでは施設マニュアルの内容について紹介してきまし。</a:t>
            </a:r>
            <a:endParaRPr kumimoji="1" lang="en-US" altLang="ja-JP" dirty="0"/>
          </a:p>
          <a:p>
            <a:endParaRPr kumimoji="1" lang="en-US" altLang="ja-JP" dirty="0"/>
          </a:p>
          <a:p>
            <a:r>
              <a:rPr kumimoji="1" lang="ja-JP" altLang="en-US" dirty="0"/>
              <a:t>ここからは施設マニュアル作成において、坂井市の共同実施での取り組み方について紹介します。</a:t>
            </a:r>
            <a:endParaRPr kumimoji="1" lang="en-US" altLang="ja-JP" dirty="0"/>
          </a:p>
          <a:p>
            <a:endParaRPr kumimoji="1" lang="en-US" altLang="ja-JP" dirty="0"/>
          </a:p>
          <a:p>
            <a:r>
              <a:rPr kumimoji="1" lang="ja-JP" altLang="en-US" dirty="0"/>
              <a:t>丸岡町では、共同実施の時間に、施設マニュアルの作成があまり進んでいない学校に集まり、分電盤、水道の止水栓の場所を確認しました。</a:t>
            </a:r>
            <a:endParaRPr kumimoji="1" lang="en-US" altLang="ja-JP" dirty="0"/>
          </a:p>
          <a:p>
            <a:endParaRPr kumimoji="1" lang="en-US" altLang="ja-JP" dirty="0"/>
          </a:p>
          <a:p>
            <a:r>
              <a:rPr kumimoji="1" lang="ja-JP" altLang="en-US" dirty="0"/>
              <a:t>その後、分電盤のブレーカーの情報、止水栓の情報を分担して校舎平面図に入れました。</a:t>
            </a:r>
            <a:endParaRPr kumimoji="1" lang="en-US" altLang="ja-JP" dirty="0"/>
          </a:p>
          <a:p>
            <a:r>
              <a:rPr kumimoji="1" lang="ja-JP" altLang="en-US" dirty="0"/>
              <a:t>この写真は、鳴鹿小学校の点検をした時のものです。</a:t>
            </a:r>
            <a:endParaRPr kumimoji="1" lang="en-US" altLang="ja-JP" dirty="0"/>
          </a:p>
          <a:p>
            <a:r>
              <a:rPr kumimoji="1" lang="ja-JP" altLang="en-US" dirty="0"/>
              <a:t>教務主任にも手伝ってもらい、手の届きにくいところの写真も撮りました。</a:t>
            </a:r>
            <a:endParaRPr kumimoji="1" lang="en-US" altLang="ja-JP" dirty="0"/>
          </a:p>
          <a:p>
            <a:r>
              <a:rPr kumimoji="1" lang="ja-JP" altLang="en-US" u="none" dirty="0"/>
              <a:t>もしこれが事務職なり教頭なりが、一人で作成することになれば大きな負担となり、大変な業務になったと思います。</a:t>
            </a:r>
            <a:endParaRPr kumimoji="1" lang="en-US" altLang="ja-JP" u="none" dirty="0"/>
          </a:p>
          <a:p>
            <a:r>
              <a:rPr kumimoji="1" lang="ja-JP" altLang="en-US" strike="noStrike" dirty="0"/>
              <a:t>事務職員を中心に教頭だけでなく、ほかの教職員とも一緒に作成していったことで施設マニュアルをより完成に近づけることができました。</a:t>
            </a:r>
            <a:endParaRPr kumimoji="1" lang="en-US" altLang="ja-JP" strike="noStrike" dirty="0"/>
          </a:p>
        </p:txBody>
      </p:sp>
      <p:sp>
        <p:nvSpPr>
          <p:cNvPr id="4" name="スライド番号プレースホルダー 3"/>
          <p:cNvSpPr>
            <a:spLocks noGrp="1"/>
          </p:cNvSpPr>
          <p:nvPr>
            <p:ph type="sldNum" sz="quarter" idx="10"/>
          </p:nvPr>
        </p:nvSpPr>
        <p:spPr/>
        <p:txBody>
          <a:bodyPr/>
          <a:lstStyle/>
          <a:p>
            <a:fld id="{F3D2FAA4-AF3B-4A36-A0D3-AE598CB00682}" type="slidenum">
              <a:rPr kumimoji="1" lang="ja-JP" altLang="en-US" smtClean="0"/>
              <a:t>8</a:t>
            </a:fld>
            <a:endParaRPr kumimoji="1" lang="ja-JP" altLang="en-US"/>
          </a:p>
        </p:txBody>
      </p:sp>
      <p:sp>
        <p:nvSpPr>
          <p:cNvPr id="6" name="日付プレースホルダー 5">
            <a:extLst>
              <a:ext uri="{FF2B5EF4-FFF2-40B4-BE49-F238E27FC236}">
                <a16:creationId xmlns:a16="http://schemas.microsoft.com/office/drawing/2014/main" id="{FA4F32BB-2016-4FA7-B67D-585CE7F91D57}"/>
              </a:ext>
            </a:extLst>
          </p:cNvPr>
          <p:cNvSpPr>
            <a:spLocks noGrp="1"/>
          </p:cNvSpPr>
          <p:nvPr>
            <p:ph type="dt" idx="1"/>
          </p:nvPr>
        </p:nvSpPr>
        <p:spPr/>
        <p:txBody>
          <a:bodyPr/>
          <a:lstStyle/>
          <a:p>
            <a:r>
              <a:rPr kumimoji="1" lang="en-US" altLang="ja-JP"/>
              <a:t>R1 </a:t>
            </a:r>
            <a:r>
              <a:rPr kumimoji="1" lang="ja-JP" altLang="en-US"/>
              <a:t>秋季研第</a:t>
            </a:r>
            <a:r>
              <a:rPr kumimoji="1" lang="en-US" altLang="ja-JP"/>
              <a:t>3</a:t>
            </a:r>
            <a:r>
              <a:rPr kumimoji="1" lang="ja-JP" altLang="en-US"/>
              <a:t>分科会 資料</a:t>
            </a:r>
          </a:p>
        </p:txBody>
      </p:sp>
    </p:spTree>
    <p:extLst>
      <p:ext uri="{BB962C8B-B14F-4D97-AF65-F5344CB8AC3E}">
        <p14:creationId xmlns:p14="http://schemas.microsoft.com/office/powerpoint/2010/main" val="16614381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次に、坂井市全体としての取組です。</a:t>
            </a:r>
            <a:endParaRPr kumimoji="1" lang="en-US" altLang="ja-JP" dirty="0"/>
          </a:p>
          <a:p>
            <a:endParaRPr kumimoji="1" lang="en-US" altLang="ja-JP" dirty="0"/>
          </a:p>
          <a:p>
            <a:r>
              <a:rPr kumimoji="1" lang="ja-JP" altLang="en-US" dirty="0"/>
              <a:t>坂井市の共同実施は各町ごとにグループを構成し、取り組みをおこなっていますが、年に</a:t>
            </a:r>
            <a:r>
              <a:rPr kumimoji="1" lang="en-US" altLang="ja-JP" dirty="0"/>
              <a:t>2</a:t>
            </a:r>
            <a:r>
              <a:rPr kumimoji="1" lang="ja-JP" altLang="en-US" dirty="0"/>
              <a:t>回坂井市教育委員会で事務職員全員が集まる全体会があります。</a:t>
            </a:r>
            <a:endParaRPr kumimoji="1" lang="en-US" altLang="ja-JP" dirty="0"/>
          </a:p>
          <a:p>
            <a:endParaRPr kumimoji="1" lang="en-US" altLang="ja-JP" dirty="0"/>
          </a:p>
          <a:p>
            <a:r>
              <a:rPr kumimoji="1" lang="ja-JP" altLang="en-US" dirty="0"/>
              <a:t>一昨年度、その全体会の場で、次年度から坂井市としての取り組みを始めていくにあたり、先行実施している丸岡町の施設マニュアルと、取組を始めている他の町の一部の学校の施設マニュアルを持ち寄って、情報提供と施設マニュアルを作成していく上で、掲載内容等共通理解を図りました。</a:t>
            </a:r>
            <a:endParaRPr kumimoji="1" lang="en-US" altLang="ja-JP" dirty="0"/>
          </a:p>
          <a:p>
            <a:endParaRPr kumimoji="1" lang="en-US" altLang="ja-JP" dirty="0"/>
          </a:p>
          <a:p>
            <a:r>
              <a:rPr kumimoji="1" lang="ja-JP" altLang="en-US" dirty="0"/>
              <a:t>この取組をしたことにより、これから施設マニュアルの作成を始める学校は、どのような手順で作成していったらよいか参考になりました。</a:t>
            </a:r>
            <a:endParaRPr kumimoji="1" lang="en-US" altLang="ja-JP" dirty="0"/>
          </a:p>
          <a:p>
            <a:r>
              <a:rPr kumimoji="1" lang="ja-JP" altLang="en-US" dirty="0"/>
              <a:t>また、先行実施した丸岡町の学校も、他の町の学校の取組を知ることで、新たな視点を得ることができ、施設マニュアルをさらに充実させることができたと思います。</a:t>
            </a:r>
            <a:endParaRPr kumimoji="1" lang="en-US" altLang="ja-JP" dirty="0"/>
          </a:p>
        </p:txBody>
      </p:sp>
      <p:sp>
        <p:nvSpPr>
          <p:cNvPr id="4" name="スライド番号プレースホルダー 3"/>
          <p:cNvSpPr>
            <a:spLocks noGrp="1"/>
          </p:cNvSpPr>
          <p:nvPr>
            <p:ph type="sldNum" sz="quarter" idx="10"/>
          </p:nvPr>
        </p:nvSpPr>
        <p:spPr/>
        <p:txBody>
          <a:bodyPr/>
          <a:lstStyle/>
          <a:p>
            <a:fld id="{F3D2FAA4-AF3B-4A36-A0D3-AE598CB00682}" type="slidenum">
              <a:rPr kumimoji="1" lang="ja-JP" altLang="en-US" smtClean="0"/>
              <a:t>9</a:t>
            </a:fld>
            <a:endParaRPr kumimoji="1" lang="ja-JP" altLang="en-US"/>
          </a:p>
        </p:txBody>
      </p:sp>
      <p:sp>
        <p:nvSpPr>
          <p:cNvPr id="6" name="日付プレースホルダー 5">
            <a:extLst>
              <a:ext uri="{FF2B5EF4-FFF2-40B4-BE49-F238E27FC236}">
                <a16:creationId xmlns:a16="http://schemas.microsoft.com/office/drawing/2014/main" id="{2C5FEA35-DF94-47CA-8F93-CC900C201AA4}"/>
              </a:ext>
            </a:extLst>
          </p:cNvPr>
          <p:cNvSpPr>
            <a:spLocks noGrp="1"/>
          </p:cNvSpPr>
          <p:nvPr>
            <p:ph type="dt" idx="1"/>
          </p:nvPr>
        </p:nvSpPr>
        <p:spPr/>
        <p:txBody>
          <a:bodyPr/>
          <a:lstStyle/>
          <a:p>
            <a:r>
              <a:rPr kumimoji="1" lang="en-US" altLang="ja-JP"/>
              <a:t>R1 </a:t>
            </a:r>
            <a:r>
              <a:rPr kumimoji="1" lang="ja-JP" altLang="en-US"/>
              <a:t>秋季研第</a:t>
            </a:r>
            <a:r>
              <a:rPr kumimoji="1" lang="en-US" altLang="ja-JP"/>
              <a:t>3</a:t>
            </a:r>
            <a:r>
              <a:rPr kumimoji="1" lang="ja-JP" altLang="en-US"/>
              <a:t>分科会 資料</a:t>
            </a:r>
          </a:p>
        </p:txBody>
      </p:sp>
    </p:spTree>
    <p:extLst>
      <p:ext uri="{BB962C8B-B14F-4D97-AF65-F5344CB8AC3E}">
        <p14:creationId xmlns:p14="http://schemas.microsoft.com/office/powerpoint/2010/main" val="19527666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ja-JP" altLang="en-US"/>
              <a:t>マスター タイトルの書式設定</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9FC2559B-BAB6-4902-AD2F-3834C1E41339}" type="datetime1">
              <a:rPr kumimoji="1" lang="ja-JP" altLang="en-US" smtClean="0"/>
              <a:t>2019/10/28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7C46371-0307-41F5-A59A-62C785AF7C14}" type="slidenum">
              <a:rPr kumimoji="1" lang="ja-JP" altLang="en-US" smtClean="0"/>
              <a:t>‹#›</a:t>
            </a:fld>
            <a:endParaRPr kumimoji="1" lang="ja-JP" altLang="en-US"/>
          </a:p>
        </p:txBody>
      </p:sp>
    </p:spTree>
    <p:extLst>
      <p:ext uri="{BB962C8B-B14F-4D97-AF65-F5344CB8AC3E}">
        <p14:creationId xmlns:p14="http://schemas.microsoft.com/office/powerpoint/2010/main" val="33901795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FA9BD3E4-7A00-4BDC-AFF9-31768E671E97}" type="datetime1">
              <a:rPr kumimoji="1" lang="ja-JP" altLang="en-US" smtClean="0"/>
              <a:t>2019/10/28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7C46371-0307-41F5-A59A-62C785AF7C14}" type="slidenum">
              <a:rPr kumimoji="1" lang="ja-JP" altLang="en-US" smtClean="0"/>
              <a:t>‹#›</a:t>
            </a:fld>
            <a:endParaRPr kumimoji="1" lang="ja-JP" altLang="en-US"/>
          </a:p>
        </p:txBody>
      </p:sp>
    </p:spTree>
    <p:extLst>
      <p:ext uri="{BB962C8B-B14F-4D97-AF65-F5344CB8AC3E}">
        <p14:creationId xmlns:p14="http://schemas.microsoft.com/office/powerpoint/2010/main" val="7030865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03823A0-59E1-4A7C-8A96-42943C8A79BB}" type="datetime1">
              <a:rPr kumimoji="1" lang="ja-JP" altLang="en-US" smtClean="0"/>
              <a:t>2019/10/28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7C46371-0307-41F5-A59A-62C785AF7C14}" type="slidenum">
              <a:rPr kumimoji="1" lang="ja-JP" altLang="en-US" smtClean="0"/>
              <a:t>‹#›</a:t>
            </a:fld>
            <a:endParaRPr kumimoji="1" lang="ja-JP" alt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2945114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4641F8A-A1CB-4529-B1BB-BF3D7F9C77F9}" type="datetime1">
              <a:rPr kumimoji="1" lang="ja-JP" altLang="en-US" smtClean="0"/>
              <a:t>2019/10/28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7C46371-0307-41F5-A59A-62C785AF7C14}" type="slidenum">
              <a:rPr kumimoji="1" lang="ja-JP" altLang="en-US" smtClean="0"/>
              <a:t>‹#›</a:t>
            </a:fld>
            <a:endParaRPr kumimoji="1" lang="ja-JP" altLang="en-US"/>
          </a:p>
        </p:txBody>
      </p:sp>
    </p:spTree>
    <p:extLst>
      <p:ext uri="{BB962C8B-B14F-4D97-AF65-F5344CB8AC3E}">
        <p14:creationId xmlns:p14="http://schemas.microsoft.com/office/powerpoint/2010/main" val="42428898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引用付きの名札">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7ABE73E3-7796-4676-8175-6854EE477DC0}" type="datetime1">
              <a:rPr kumimoji="1" lang="ja-JP" altLang="en-US" smtClean="0"/>
              <a:t>2019/10/28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7C46371-0307-41F5-A59A-62C785AF7C14}" type="slidenum">
              <a:rPr kumimoji="1" lang="ja-JP" altLang="en-US" smtClean="0"/>
              <a:t>‹#›</a:t>
            </a:fld>
            <a:endParaRPr kumimoji="1" lang="ja-JP" alt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89584494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真または偽">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90868899-2CF3-4DD2-AF9F-CA8F8DDF69EB}" type="datetime1">
              <a:rPr kumimoji="1" lang="ja-JP" altLang="en-US" smtClean="0"/>
              <a:t>2019/10/28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7C46371-0307-41F5-A59A-62C785AF7C14}" type="slidenum">
              <a:rPr kumimoji="1" lang="ja-JP" altLang="en-US" smtClean="0"/>
              <a:t>‹#›</a:t>
            </a:fld>
            <a:endParaRPr kumimoji="1" lang="ja-JP" altLang="en-US"/>
          </a:p>
        </p:txBody>
      </p:sp>
    </p:spTree>
    <p:extLst>
      <p:ext uri="{BB962C8B-B14F-4D97-AF65-F5344CB8AC3E}">
        <p14:creationId xmlns:p14="http://schemas.microsoft.com/office/powerpoint/2010/main" val="155466195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7024990-FE67-4BF4-A3A5-564D696F1B25}" type="datetime1">
              <a:rPr kumimoji="1" lang="ja-JP" altLang="en-US" smtClean="0"/>
              <a:t>2019/10/28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7C46371-0307-41F5-A59A-62C785AF7C14}" type="slidenum">
              <a:rPr kumimoji="1" lang="ja-JP" altLang="en-US" smtClean="0"/>
              <a:t>‹#›</a:t>
            </a:fld>
            <a:endParaRPr kumimoji="1" lang="ja-JP" altLang="en-US"/>
          </a:p>
        </p:txBody>
      </p:sp>
    </p:spTree>
    <p:extLst>
      <p:ext uri="{BB962C8B-B14F-4D97-AF65-F5344CB8AC3E}">
        <p14:creationId xmlns:p14="http://schemas.microsoft.com/office/powerpoint/2010/main" val="41628390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4835616-C61C-44FE-8C34-48F815F3196F}" type="datetime1">
              <a:rPr kumimoji="1" lang="ja-JP" altLang="en-US" smtClean="0"/>
              <a:t>2019/10/28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7C46371-0307-41F5-A59A-62C785AF7C14}" type="slidenum">
              <a:rPr kumimoji="1" lang="ja-JP" altLang="en-US" smtClean="0"/>
              <a:t>‹#›</a:t>
            </a:fld>
            <a:endParaRPr kumimoji="1" lang="ja-JP" altLang="en-US"/>
          </a:p>
        </p:txBody>
      </p:sp>
    </p:spTree>
    <p:extLst>
      <p:ext uri="{BB962C8B-B14F-4D97-AF65-F5344CB8AC3E}">
        <p14:creationId xmlns:p14="http://schemas.microsoft.com/office/powerpoint/2010/main" val="40200437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0089DE90-CDEC-47BD-833D-C4CA7A1695F4}" type="datetime1">
              <a:rPr kumimoji="1" lang="ja-JP" altLang="en-US" smtClean="0"/>
              <a:t>2019/10/28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7C46371-0307-41F5-A59A-62C785AF7C14}" type="slidenum">
              <a:rPr kumimoji="1" lang="ja-JP" altLang="en-US" smtClean="0"/>
              <a:t>‹#›</a:t>
            </a:fld>
            <a:endParaRPr kumimoji="1" lang="ja-JP" altLang="en-US"/>
          </a:p>
        </p:txBody>
      </p:sp>
    </p:spTree>
    <p:extLst>
      <p:ext uri="{BB962C8B-B14F-4D97-AF65-F5344CB8AC3E}">
        <p14:creationId xmlns:p14="http://schemas.microsoft.com/office/powerpoint/2010/main" val="34154857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79F0C776-E902-4741-AB56-D6DF2C66307D}" type="datetime1">
              <a:rPr kumimoji="1" lang="ja-JP" altLang="en-US" smtClean="0"/>
              <a:t>2019/10/28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7C46371-0307-41F5-A59A-62C785AF7C14}" type="slidenum">
              <a:rPr kumimoji="1" lang="ja-JP" altLang="en-US" smtClean="0"/>
              <a:t>‹#›</a:t>
            </a:fld>
            <a:endParaRPr kumimoji="1" lang="ja-JP" altLang="en-US"/>
          </a:p>
        </p:txBody>
      </p:sp>
    </p:spTree>
    <p:extLst>
      <p:ext uri="{BB962C8B-B14F-4D97-AF65-F5344CB8AC3E}">
        <p14:creationId xmlns:p14="http://schemas.microsoft.com/office/powerpoint/2010/main" val="8198487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3C5C703B-45D1-4818-ABDD-06803D555981}" type="datetime1">
              <a:rPr kumimoji="1" lang="ja-JP" altLang="en-US" smtClean="0"/>
              <a:t>2019/10/28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47C46371-0307-41F5-A59A-62C785AF7C14}" type="slidenum">
              <a:rPr kumimoji="1" lang="ja-JP" altLang="en-US" smtClean="0"/>
              <a:t>‹#›</a:t>
            </a:fld>
            <a:endParaRPr kumimoji="1" lang="ja-JP" altLang="en-US"/>
          </a:p>
        </p:txBody>
      </p:sp>
    </p:spTree>
    <p:extLst>
      <p:ext uri="{BB962C8B-B14F-4D97-AF65-F5344CB8AC3E}">
        <p14:creationId xmlns:p14="http://schemas.microsoft.com/office/powerpoint/2010/main" val="26754169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CA0D925F-E18B-476F-9B99-2AF824051550}" type="datetime1">
              <a:rPr kumimoji="1" lang="ja-JP" altLang="en-US" smtClean="0"/>
              <a:t>2019/10/28</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47C46371-0307-41F5-A59A-62C785AF7C14}" type="slidenum">
              <a:rPr kumimoji="1" lang="ja-JP" altLang="en-US" smtClean="0"/>
              <a:t>‹#›</a:t>
            </a:fld>
            <a:endParaRPr kumimoji="1" lang="ja-JP" altLang="en-US"/>
          </a:p>
        </p:txBody>
      </p:sp>
    </p:spTree>
    <p:extLst>
      <p:ext uri="{BB962C8B-B14F-4D97-AF65-F5344CB8AC3E}">
        <p14:creationId xmlns:p14="http://schemas.microsoft.com/office/powerpoint/2010/main" val="23919443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57DA1138-F150-4BFC-A925-91A5735E1C37}" type="datetime1">
              <a:rPr kumimoji="1" lang="ja-JP" altLang="en-US" smtClean="0"/>
              <a:t>2019/10/28</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47C46371-0307-41F5-A59A-62C785AF7C14}" type="slidenum">
              <a:rPr kumimoji="1" lang="ja-JP" altLang="en-US" smtClean="0"/>
              <a:t>‹#›</a:t>
            </a:fld>
            <a:endParaRPr kumimoji="1" lang="ja-JP" altLang="en-US"/>
          </a:p>
        </p:txBody>
      </p:sp>
    </p:spTree>
    <p:extLst>
      <p:ext uri="{BB962C8B-B14F-4D97-AF65-F5344CB8AC3E}">
        <p14:creationId xmlns:p14="http://schemas.microsoft.com/office/powerpoint/2010/main" val="24919479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BE2C524-6699-452F-8410-F94EB9B9064A}" type="datetime1">
              <a:rPr kumimoji="1" lang="ja-JP" altLang="en-US" smtClean="0"/>
              <a:t>2019/10/28</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47C46371-0307-41F5-A59A-62C785AF7C14}" type="slidenum">
              <a:rPr kumimoji="1" lang="ja-JP" altLang="en-US" smtClean="0"/>
              <a:t>‹#›</a:t>
            </a:fld>
            <a:endParaRPr kumimoji="1" lang="ja-JP" altLang="en-US"/>
          </a:p>
        </p:txBody>
      </p:sp>
    </p:spTree>
    <p:extLst>
      <p:ext uri="{BB962C8B-B14F-4D97-AF65-F5344CB8AC3E}">
        <p14:creationId xmlns:p14="http://schemas.microsoft.com/office/powerpoint/2010/main" val="19915383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ja-JP" altLang="en-US"/>
              <a:t>マスター タイトルの書式設定</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68F876F1-9E62-46A3-8C67-B475FAF7F508}" type="datetime1">
              <a:rPr kumimoji="1" lang="ja-JP" altLang="en-US" smtClean="0"/>
              <a:t>2019/10/28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47C46371-0307-41F5-A59A-62C785AF7C14}" type="slidenum">
              <a:rPr kumimoji="1" lang="ja-JP" altLang="en-US" smtClean="0"/>
              <a:t>‹#›</a:t>
            </a:fld>
            <a:endParaRPr kumimoji="1" lang="ja-JP" altLang="en-US"/>
          </a:p>
        </p:txBody>
      </p:sp>
    </p:spTree>
    <p:extLst>
      <p:ext uri="{BB962C8B-B14F-4D97-AF65-F5344CB8AC3E}">
        <p14:creationId xmlns:p14="http://schemas.microsoft.com/office/powerpoint/2010/main" val="577418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図を追加</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F6E2AF30-C4E0-4314-BCC1-3049052F3D3E}" type="datetime1">
              <a:rPr kumimoji="1" lang="ja-JP" altLang="en-US" smtClean="0"/>
              <a:t>2019/10/28</a:t>
            </a:fld>
            <a:endParaRPr kumimoji="1" lang="ja-JP" alt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7C46371-0307-41F5-A59A-62C785AF7C14}" type="slidenum">
              <a:rPr kumimoji="1" lang="ja-JP" altLang="en-US" smtClean="0"/>
              <a:t>‹#›</a:t>
            </a:fld>
            <a:endParaRPr kumimoji="1" lang="ja-JP" altLang="en-US"/>
          </a:p>
        </p:txBody>
      </p:sp>
    </p:spTree>
    <p:extLst>
      <p:ext uri="{BB962C8B-B14F-4D97-AF65-F5344CB8AC3E}">
        <p14:creationId xmlns:p14="http://schemas.microsoft.com/office/powerpoint/2010/main" val="14714112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ja-JP" altLang="en-US" dirty="0"/>
              <a:t>マスター タイトルの書式設定</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ea typeface="ＭＳ ゴシック" panose="020B0609070205080204" pitchFamily="49" charset="-128"/>
              </a:defRPr>
            </a:lvl1pPr>
          </a:lstStyle>
          <a:p>
            <a:fld id="{B01AAF9E-AB29-4DA3-873F-98C67407F7DD}" type="datetime1">
              <a:rPr kumimoji="1" lang="ja-JP" altLang="en-US" smtClean="0"/>
              <a:t>2019/10/28</a:t>
            </a:fld>
            <a:endParaRPr kumimoji="1" lang="ja-JP" alt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ea typeface="ＭＳ ゴシック" panose="020B0609070205080204" pitchFamily="49" charset="-128"/>
              </a:defRPr>
            </a:lvl1pPr>
          </a:lstStyle>
          <a:p>
            <a:endParaRPr kumimoji="1" lang="ja-JP" alt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ea typeface="ＭＳ ゴシック" panose="020B0609070205080204" pitchFamily="49" charset="-128"/>
              </a:defRPr>
            </a:lvl1pPr>
          </a:lstStyle>
          <a:p>
            <a:fld id="{47C46371-0307-41F5-A59A-62C785AF7C14}" type="slidenum">
              <a:rPr kumimoji="1" lang="ja-JP" altLang="en-US" smtClean="0"/>
              <a:pPr/>
              <a:t>‹#›</a:t>
            </a:fld>
            <a:endParaRPr kumimoji="1" lang="ja-JP" altLang="en-US" dirty="0"/>
          </a:p>
        </p:txBody>
      </p:sp>
    </p:spTree>
    <p:extLst>
      <p:ext uri="{BB962C8B-B14F-4D97-AF65-F5344CB8AC3E}">
        <p14:creationId xmlns:p14="http://schemas.microsoft.com/office/powerpoint/2010/main" val="4229331150"/>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 id="2147483732" r:id="rId12"/>
    <p:sldLayoutId id="2147483733" r:id="rId13"/>
    <p:sldLayoutId id="2147483734" r:id="rId14"/>
    <p:sldLayoutId id="2147483735" r:id="rId15"/>
    <p:sldLayoutId id="2147483736" r:id="rId16"/>
  </p:sldLayoutIdLst>
  <p:hf sldNum="0" hdr="0" ftr="0" dt="0"/>
  <p:txStyles>
    <p:titleStyle>
      <a:lvl1pPr algn="l" defTabSz="457200" rtl="0" eaLnBrk="1" latinLnBrk="0" hangingPunct="1">
        <a:spcBef>
          <a:spcPct val="0"/>
        </a:spcBef>
        <a:buNone/>
        <a:defRPr kumimoji="1" sz="3600" kern="1200">
          <a:solidFill>
            <a:schemeClr val="accent1"/>
          </a:solidFill>
          <a:latin typeface="+mj-lt"/>
          <a:ea typeface="ＭＳ ゴシック" panose="020B0609070205080204" pitchFamily="49" charset="-128"/>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ＭＳ ゴシック" panose="020B0609070205080204" pitchFamily="49" charset="-128"/>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ＭＳ ゴシック" panose="020B0609070205080204" pitchFamily="49" charset="-128"/>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ＭＳ ゴシック" panose="020B0609070205080204" pitchFamily="49" charset="-128"/>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ＭＳ ゴシック" panose="020B0609070205080204" pitchFamily="49" charset="-128"/>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ＭＳ ゴシック" panose="020B0609070205080204" pitchFamily="49" charset="-128"/>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1219201"/>
            <a:ext cx="9867900" cy="2252662"/>
          </a:xfrm>
        </p:spPr>
        <p:txBody>
          <a:bodyPr>
            <a:normAutofit/>
          </a:bodyPr>
          <a:lstStyle/>
          <a:p>
            <a:pPr algn="ctr"/>
            <a:r>
              <a:rPr lang="ja-JP" altLang="en-US" dirty="0"/>
              <a:t>坂井市学校事務共同実施</a:t>
            </a:r>
            <a:br>
              <a:rPr lang="en-US" altLang="ja-JP" dirty="0"/>
            </a:br>
            <a:r>
              <a:rPr lang="ja-JP" altLang="en-US" dirty="0"/>
              <a:t>「施設マニュアル」</a:t>
            </a:r>
            <a:endParaRPr kumimoji="1" lang="ja-JP" altLang="en-US" dirty="0"/>
          </a:p>
        </p:txBody>
      </p:sp>
      <p:sp>
        <p:nvSpPr>
          <p:cNvPr id="3" name="サブタイトル 2"/>
          <p:cNvSpPr>
            <a:spLocks noGrp="1"/>
          </p:cNvSpPr>
          <p:nvPr>
            <p:ph type="subTitle" idx="1"/>
          </p:nvPr>
        </p:nvSpPr>
        <p:spPr>
          <a:xfrm>
            <a:off x="1409700" y="3940628"/>
            <a:ext cx="8420100" cy="1379517"/>
          </a:xfrm>
        </p:spPr>
        <p:txBody>
          <a:bodyPr>
            <a:normAutofit/>
          </a:bodyPr>
          <a:lstStyle/>
          <a:p>
            <a:pPr algn="ctr"/>
            <a:r>
              <a:rPr kumimoji="1" lang="ja-JP" altLang="en-US" sz="3200" dirty="0"/>
              <a:t>坂井市立丸岡南中学校　</a:t>
            </a:r>
            <a:endParaRPr kumimoji="1" lang="en-US" altLang="ja-JP" sz="3200" dirty="0"/>
          </a:p>
          <a:p>
            <a:pPr algn="ctr"/>
            <a:r>
              <a:rPr kumimoji="1" lang="ja-JP" altLang="en-US" sz="3200" dirty="0"/>
              <a:t>　平野さつき</a:t>
            </a:r>
            <a:endParaRPr lang="en-US" altLang="ja-JP" sz="3200" dirty="0"/>
          </a:p>
        </p:txBody>
      </p:sp>
    </p:spTree>
    <p:extLst>
      <p:ext uri="{BB962C8B-B14F-4D97-AF65-F5344CB8AC3E}">
        <p14:creationId xmlns:p14="http://schemas.microsoft.com/office/powerpoint/2010/main" val="100063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83354" y="1748779"/>
            <a:ext cx="10370446" cy="4785371"/>
          </a:xfrm>
          <a:prstGeom prst="rect">
            <a:avLst/>
          </a:prstGeom>
          <a:ln>
            <a:solidFill>
              <a:srgbClr val="92D050"/>
            </a:solidFill>
          </a:ln>
        </p:spPr>
      </p:pic>
      <p:sp>
        <p:nvSpPr>
          <p:cNvPr id="7" name="タイトル 1"/>
          <p:cNvSpPr txBox="1">
            <a:spLocks/>
          </p:cNvSpPr>
          <p:nvPr/>
        </p:nvSpPr>
        <p:spPr>
          <a:xfrm>
            <a:off x="983354" y="28892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dirty="0">
                <a:solidFill>
                  <a:srgbClr val="92D050"/>
                </a:solidFill>
                <a:latin typeface="ＭＳ ゴシック" panose="020B0609070205080204" pitchFamily="49" charset="-128"/>
                <a:ea typeface="ＭＳ ゴシック" panose="020B0609070205080204" pitchFamily="49" charset="-128"/>
              </a:rPr>
              <a:t>施設マニュアル作成における</a:t>
            </a:r>
            <a:br>
              <a:rPr lang="en-US" altLang="ja-JP" dirty="0">
                <a:solidFill>
                  <a:srgbClr val="92D050"/>
                </a:solidFill>
                <a:latin typeface="ＭＳ ゴシック" panose="020B0609070205080204" pitchFamily="49" charset="-128"/>
                <a:ea typeface="ＭＳ ゴシック" panose="020B0609070205080204" pitchFamily="49" charset="-128"/>
              </a:rPr>
            </a:br>
            <a:r>
              <a:rPr lang="ja-JP" altLang="en-US" dirty="0">
                <a:solidFill>
                  <a:srgbClr val="92D050"/>
                </a:solidFill>
                <a:latin typeface="ＭＳ ゴシック" panose="020B0609070205080204" pitchFamily="49" charset="-128"/>
                <a:ea typeface="ＭＳ ゴシック" panose="020B0609070205080204" pitchFamily="49" charset="-128"/>
              </a:rPr>
              <a:t>　　　　　　　　共同実施の取組</a:t>
            </a:r>
          </a:p>
        </p:txBody>
      </p:sp>
      <p:sp>
        <p:nvSpPr>
          <p:cNvPr id="4" name="テキスト ボックス 3"/>
          <p:cNvSpPr txBox="1"/>
          <p:nvPr/>
        </p:nvSpPr>
        <p:spPr>
          <a:xfrm>
            <a:off x="6803772" y="5563969"/>
            <a:ext cx="4550028" cy="646331"/>
          </a:xfrm>
          <a:prstGeom prst="rect">
            <a:avLst/>
          </a:prstGeom>
          <a:solidFill>
            <a:schemeClr val="bg1"/>
          </a:solidFill>
          <a:ln>
            <a:solidFill>
              <a:schemeClr val="tx1"/>
            </a:solidFill>
          </a:ln>
        </p:spPr>
        <p:txBody>
          <a:bodyPr wrap="square" rtlCol="0">
            <a:spAutoFit/>
          </a:bodyPr>
          <a:lstStyle/>
          <a:p>
            <a:r>
              <a:rPr kumimoji="1" lang="ja-JP" altLang="en-US" sz="3600" dirty="0">
                <a:ea typeface="ＭＳ ゴシック" panose="020B0609070205080204" pitchFamily="49" charset="-128"/>
              </a:rPr>
              <a:t>春江東小学校　電気</a:t>
            </a:r>
            <a:endParaRPr kumimoji="1" lang="ja-JP" altLang="en-US" dirty="0">
              <a:ea typeface="ＭＳ ゴシック" panose="020B0609070205080204" pitchFamily="49" charset="-128"/>
            </a:endParaRPr>
          </a:p>
        </p:txBody>
      </p:sp>
    </p:spTree>
    <p:extLst>
      <p:ext uri="{BB962C8B-B14F-4D97-AF65-F5344CB8AC3E}">
        <p14:creationId xmlns:p14="http://schemas.microsoft.com/office/powerpoint/2010/main" val="42508171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sz="4400" dirty="0"/>
              <a:t>坂井市教育委員会との連携</a:t>
            </a:r>
            <a:endParaRPr kumimoji="1" lang="ja-JP" altLang="en-US" sz="4400" dirty="0"/>
          </a:p>
        </p:txBody>
      </p:sp>
      <p:pic>
        <p:nvPicPr>
          <p:cNvPr id="4" name="図 3"/>
          <p:cNvPicPr>
            <a:picLocks noChangeAspect="1"/>
          </p:cNvPicPr>
          <p:nvPr/>
        </p:nvPicPr>
        <p:blipFill>
          <a:blip r:embed="rId3"/>
          <a:stretch>
            <a:fillRect/>
          </a:stretch>
        </p:blipFill>
        <p:spPr>
          <a:xfrm>
            <a:off x="838200" y="2071687"/>
            <a:ext cx="10186988" cy="3776663"/>
          </a:xfrm>
          <a:prstGeom prst="rect">
            <a:avLst/>
          </a:prstGeom>
          <a:ln>
            <a:solidFill>
              <a:srgbClr val="92D050"/>
            </a:solidFill>
          </a:ln>
        </p:spPr>
      </p:pic>
    </p:spTree>
    <p:extLst>
      <p:ext uri="{BB962C8B-B14F-4D97-AF65-F5344CB8AC3E}">
        <p14:creationId xmlns:p14="http://schemas.microsoft.com/office/powerpoint/2010/main" val="40385922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p:cNvSpPr>
            <a:spLocks noGrp="1"/>
          </p:cNvSpPr>
          <p:nvPr>
            <p:ph type="title"/>
          </p:nvPr>
        </p:nvSpPr>
        <p:spPr/>
        <p:txBody>
          <a:bodyPr>
            <a:normAutofit/>
          </a:bodyPr>
          <a:lstStyle/>
          <a:p>
            <a:r>
              <a:rPr lang="ja-JP" altLang="en-US" sz="4400" dirty="0"/>
              <a:t>施設マニュアル（物品編）</a:t>
            </a:r>
            <a:endParaRPr kumimoji="1" lang="ja-JP" altLang="en-US" sz="4400" dirty="0"/>
          </a:p>
        </p:txBody>
      </p:sp>
      <p:pic>
        <p:nvPicPr>
          <p:cNvPr id="3" name="図 2"/>
          <p:cNvPicPr>
            <a:picLocks noChangeAspect="1"/>
          </p:cNvPicPr>
          <p:nvPr/>
        </p:nvPicPr>
        <p:blipFill>
          <a:blip r:embed="rId3"/>
          <a:stretch>
            <a:fillRect/>
          </a:stretch>
        </p:blipFill>
        <p:spPr>
          <a:xfrm>
            <a:off x="884680" y="1766887"/>
            <a:ext cx="9482942" cy="4500563"/>
          </a:xfrm>
          <a:prstGeom prst="rect">
            <a:avLst/>
          </a:prstGeom>
          <a:ln>
            <a:solidFill>
              <a:srgbClr val="92D050"/>
            </a:solidFill>
          </a:ln>
        </p:spPr>
      </p:pic>
    </p:spTree>
    <p:extLst>
      <p:ext uri="{BB962C8B-B14F-4D97-AF65-F5344CB8AC3E}">
        <p14:creationId xmlns:p14="http://schemas.microsoft.com/office/powerpoint/2010/main" val="17326658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p:cNvSpPr>
            <a:spLocks noGrp="1"/>
          </p:cNvSpPr>
          <p:nvPr>
            <p:ph type="title"/>
          </p:nvPr>
        </p:nvSpPr>
        <p:spPr/>
        <p:txBody>
          <a:bodyPr>
            <a:normAutofit/>
          </a:bodyPr>
          <a:lstStyle/>
          <a:p>
            <a:r>
              <a:rPr lang="ja-JP" altLang="en-US" sz="4400" dirty="0"/>
              <a:t>施設マニュアル（物品編）</a:t>
            </a:r>
            <a:endParaRPr kumimoji="1" lang="ja-JP" altLang="en-US" sz="4400" dirty="0"/>
          </a:p>
        </p:txBody>
      </p:sp>
      <p:pic>
        <p:nvPicPr>
          <p:cNvPr id="6" name="図 5"/>
          <p:cNvPicPr>
            <a:picLocks noChangeAspect="1"/>
          </p:cNvPicPr>
          <p:nvPr/>
        </p:nvPicPr>
        <p:blipFill>
          <a:blip r:embed="rId3"/>
          <a:stretch>
            <a:fillRect/>
          </a:stretch>
        </p:blipFill>
        <p:spPr>
          <a:xfrm>
            <a:off x="1150483" y="1690688"/>
            <a:ext cx="8775626" cy="4576762"/>
          </a:xfrm>
          <a:prstGeom prst="rect">
            <a:avLst/>
          </a:prstGeom>
          <a:ln>
            <a:solidFill>
              <a:srgbClr val="92D050"/>
            </a:solidFill>
          </a:ln>
        </p:spPr>
      </p:pic>
    </p:spTree>
    <p:extLst>
      <p:ext uri="{BB962C8B-B14F-4D97-AF65-F5344CB8AC3E}">
        <p14:creationId xmlns:p14="http://schemas.microsoft.com/office/powerpoint/2010/main" val="32739282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p:cNvSpPr>
            <a:spLocks noGrp="1"/>
          </p:cNvSpPr>
          <p:nvPr>
            <p:ph type="title"/>
          </p:nvPr>
        </p:nvSpPr>
        <p:spPr/>
        <p:txBody>
          <a:bodyPr>
            <a:normAutofit/>
          </a:bodyPr>
          <a:lstStyle/>
          <a:p>
            <a:r>
              <a:rPr lang="ja-JP" altLang="en-US" sz="4400" dirty="0"/>
              <a:t>現在の活動について</a:t>
            </a:r>
            <a:endParaRPr kumimoji="1" lang="ja-JP" altLang="en-US" dirty="0"/>
          </a:p>
        </p:txBody>
      </p:sp>
      <p:sp>
        <p:nvSpPr>
          <p:cNvPr id="3" name="コンテンツ プレースホルダー 2"/>
          <p:cNvSpPr>
            <a:spLocks noGrp="1"/>
          </p:cNvSpPr>
          <p:nvPr>
            <p:ph idx="1"/>
          </p:nvPr>
        </p:nvSpPr>
        <p:spPr>
          <a:xfrm>
            <a:off x="677334" y="1665289"/>
            <a:ext cx="8596668" cy="4792661"/>
          </a:xfrm>
        </p:spPr>
        <p:txBody>
          <a:bodyPr>
            <a:noAutofit/>
          </a:bodyPr>
          <a:lstStyle/>
          <a:p>
            <a:pPr marL="0" indent="0">
              <a:buNone/>
            </a:pPr>
            <a:r>
              <a:rPr lang="ja-JP" altLang="en-US" sz="2800" dirty="0"/>
              <a:t>今年度、来年度も施設マニュアルを取り組む予定</a:t>
            </a:r>
            <a:endParaRPr kumimoji="1" lang="en-US" altLang="ja-JP" sz="2800" dirty="0"/>
          </a:p>
          <a:p>
            <a:pPr marL="0" indent="0">
              <a:buNone/>
            </a:pPr>
            <a:endParaRPr kumimoji="1" lang="en-US" altLang="ja-JP" sz="2800" dirty="0"/>
          </a:p>
          <a:p>
            <a:pPr marL="0" indent="0">
              <a:buNone/>
            </a:pPr>
            <a:r>
              <a:rPr kumimoji="1" lang="ja-JP" altLang="en-US" sz="2800" dirty="0"/>
              <a:t>施設マニュアル（施設編）が完了した学校</a:t>
            </a:r>
            <a:endParaRPr kumimoji="1" lang="en-US" altLang="ja-JP" sz="2800" dirty="0"/>
          </a:p>
          <a:p>
            <a:pPr marL="0" indent="0">
              <a:buNone/>
            </a:pPr>
            <a:r>
              <a:rPr lang="ja-JP" altLang="en-US" sz="2800" dirty="0"/>
              <a:t>　・・・施設マニュアル（物品編）に着手</a:t>
            </a:r>
            <a:endParaRPr lang="en-US" altLang="ja-JP" sz="2800" dirty="0"/>
          </a:p>
          <a:p>
            <a:pPr marL="0" indent="0">
              <a:buNone/>
            </a:pPr>
            <a:endParaRPr kumimoji="1" lang="en-US" altLang="ja-JP" sz="2800" dirty="0"/>
          </a:p>
          <a:p>
            <a:pPr marL="0" indent="0">
              <a:buNone/>
            </a:pPr>
            <a:r>
              <a:rPr lang="ja-JP" altLang="en-US" sz="2800" dirty="0"/>
              <a:t>施設マニュアル（施設編）が完了していない学校</a:t>
            </a:r>
            <a:endParaRPr lang="en-US" altLang="ja-JP" sz="2800" dirty="0"/>
          </a:p>
          <a:p>
            <a:pPr marL="0" indent="0">
              <a:buNone/>
            </a:pPr>
            <a:r>
              <a:rPr lang="ja-JP" altLang="en-US" sz="2800" dirty="0"/>
              <a:t>　・・・引き続き施設マニュアル（施設編）作成を　　　</a:t>
            </a:r>
            <a:endParaRPr lang="en-US" altLang="ja-JP" sz="2800" dirty="0"/>
          </a:p>
          <a:p>
            <a:pPr marL="0" indent="0">
              <a:buNone/>
            </a:pPr>
            <a:r>
              <a:rPr lang="ja-JP" altLang="en-US" sz="2800" dirty="0"/>
              <a:t>　　　　継続する</a:t>
            </a:r>
            <a:endParaRPr kumimoji="1" lang="en-US" altLang="ja-JP" sz="2800" dirty="0"/>
          </a:p>
        </p:txBody>
      </p:sp>
    </p:spTree>
    <p:extLst>
      <p:ext uri="{BB962C8B-B14F-4D97-AF65-F5344CB8AC3E}">
        <p14:creationId xmlns:p14="http://schemas.microsoft.com/office/powerpoint/2010/main" val="17353465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38200" y="500062"/>
            <a:ext cx="10515600" cy="1325563"/>
          </a:xfrm>
        </p:spPr>
        <p:txBody>
          <a:bodyPr>
            <a:normAutofit/>
          </a:bodyPr>
          <a:lstStyle/>
          <a:p>
            <a:r>
              <a:rPr kumimoji="1" lang="ja-JP" altLang="en-US" sz="4400" dirty="0"/>
              <a:t>施設マニュアルとは</a:t>
            </a:r>
          </a:p>
        </p:txBody>
      </p:sp>
      <p:sp>
        <p:nvSpPr>
          <p:cNvPr id="3" name="コンテンツ プレースホルダー 2"/>
          <p:cNvSpPr>
            <a:spLocks noGrp="1"/>
          </p:cNvSpPr>
          <p:nvPr>
            <p:ph idx="1"/>
          </p:nvPr>
        </p:nvSpPr>
        <p:spPr>
          <a:xfrm>
            <a:off x="838200" y="1490662"/>
            <a:ext cx="8820150" cy="669925"/>
          </a:xfrm>
        </p:spPr>
        <p:txBody>
          <a:bodyPr>
            <a:noAutofit/>
          </a:bodyPr>
          <a:lstStyle/>
          <a:p>
            <a:pPr marL="0" indent="0">
              <a:buNone/>
            </a:pPr>
            <a:r>
              <a:rPr kumimoji="1" lang="ja-JP" altLang="en-US" sz="3200" dirty="0"/>
              <a:t>電気・水道・ガスなど学校の設備に関する</a:t>
            </a:r>
            <a:endParaRPr lang="en-US" altLang="ja-JP" sz="3200" dirty="0"/>
          </a:p>
          <a:p>
            <a:pPr marL="0" indent="0">
              <a:buNone/>
            </a:pPr>
            <a:r>
              <a:rPr lang="ja-JP" altLang="en-US" sz="3200" dirty="0"/>
              <a:t>様々な</a:t>
            </a:r>
            <a:r>
              <a:rPr kumimoji="1" lang="ja-JP" altLang="en-US" sz="3200" dirty="0"/>
              <a:t>情報が集約されている</a:t>
            </a:r>
          </a:p>
        </p:txBody>
      </p:sp>
      <p:pic>
        <p:nvPicPr>
          <p:cNvPr id="4" name="図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10800000" flipH="1" flipV="1">
            <a:off x="1103055" y="2721804"/>
            <a:ext cx="2748673" cy="3718793"/>
          </a:xfrm>
          <a:prstGeom prst="rect">
            <a:avLst/>
          </a:prstGeom>
          <a:ln>
            <a:solidFill>
              <a:schemeClr val="accent1"/>
            </a:solidFill>
          </a:ln>
        </p:spPr>
      </p:pic>
      <p:pic>
        <p:nvPicPr>
          <p:cNvPr id="5" name="図 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842443" y="2721804"/>
            <a:ext cx="4815907" cy="3611930"/>
          </a:xfrm>
          <a:prstGeom prst="rect">
            <a:avLst/>
          </a:prstGeom>
          <a:ln>
            <a:solidFill>
              <a:schemeClr val="accent1"/>
            </a:solidFill>
          </a:ln>
        </p:spPr>
      </p:pic>
    </p:spTree>
    <p:extLst>
      <p:ext uri="{BB962C8B-B14F-4D97-AF65-F5344CB8AC3E}">
        <p14:creationId xmlns:p14="http://schemas.microsoft.com/office/powerpoint/2010/main" val="37635844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図 6"/>
          <p:cNvPicPr>
            <a:picLocks noChangeAspect="1"/>
          </p:cNvPicPr>
          <p:nvPr/>
        </p:nvPicPr>
        <p:blipFill>
          <a:blip r:embed="rId3"/>
          <a:stretch>
            <a:fillRect/>
          </a:stretch>
        </p:blipFill>
        <p:spPr>
          <a:xfrm>
            <a:off x="378099" y="2103086"/>
            <a:ext cx="4825091" cy="4243020"/>
          </a:xfrm>
          <a:prstGeom prst="rect">
            <a:avLst/>
          </a:prstGeom>
          <a:ln>
            <a:solidFill>
              <a:srgbClr val="92D050"/>
            </a:solidFill>
          </a:ln>
        </p:spPr>
      </p:pic>
      <p:sp>
        <p:nvSpPr>
          <p:cNvPr id="4" name="タイトル 1"/>
          <p:cNvSpPr>
            <a:spLocks noGrp="1"/>
          </p:cNvSpPr>
          <p:nvPr>
            <p:ph type="title"/>
          </p:nvPr>
        </p:nvSpPr>
        <p:spPr/>
        <p:txBody>
          <a:bodyPr>
            <a:normAutofit/>
          </a:bodyPr>
          <a:lstStyle/>
          <a:p>
            <a:r>
              <a:rPr kumimoji="1" lang="ja-JP" altLang="en-US" sz="4400" dirty="0"/>
              <a:t>施設マニュアル　電気</a:t>
            </a:r>
          </a:p>
        </p:txBody>
      </p:sp>
      <p:pic>
        <p:nvPicPr>
          <p:cNvPr id="5" name="図 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650053" y="2103086"/>
            <a:ext cx="4811484" cy="4210627"/>
          </a:xfrm>
          <a:prstGeom prst="rect">
            <a:avLst/>
          </a:prstGeom>
          <a:ln>
            <a:solidFill>
              <a:srgbClr val="92D050"/>
            </a:solidFill>
          </a:ln>
        </p:spPr>
      </p:pic>
      <p:sp>
        <p:nvSpPr>
          <p:cNvPr id="8" name="タイトル 1"/>
          <p:cNvSpPr txBox="1">
            <a:spLocks/>
          </p:cNvSpPr>
          <p:nvPr/>
        </p:nvSpPr>
        <p:spPr>
          <a:xfrm>
            <a:off x="6396163" y="1592564"/>
            <a:ext cx="2953317" cy="956259"/>
          </a:xfrm>
          <a:prstGeom prst="rect">
            <a:avLst/>
          </a:prstGeom>
          <a:solidFill>
            <a:schemeClr val="bg1"/>
          </a:solidFill>
          <a:ln>
            <a:solidFill>
              <a:schemeClr val="tx1"/>
            </a:solidFill>
          </a:ln>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2400" dirty="0">
                <a:latin typeface="ＭＳ ゴシック" panose="020B0609070205080204" pitchFamily="49" charset="-128"/>
                <a:ea typeface="ＭＳ ゴシック" panose="020B0609070205080204" pitchFamily="49" charset="-128"/>
              </a:rPr>
              <a:t>ブレーカーに特化</a:t>
            </a:r>
            <a:endParaRPr lang="en-US" altLang="ja-JP" sz="2400" dirty="0">
              <a:latin typeface="ＭＳ ゴシック" panose="020B0609070205080204" pitchFamily="49" charset="-128"/>
              <a:ea typeface="ＭＳ ゴシック" panose="020B0609070205080204" pitchFamily="49" charset="-128"/>
            </a:endParaRPr>
          </a:p>
        </p:txBody>
      </p:sp>
      <p:sp>
        <p:nvSpPr>
          <p:cNvPr id="9" name="タイトル 1"/>
          <p:cNvSpPr txBox="1">
            <a:spLocks/>
          </p:cNvSpPr>
          <p:nvPr/>
        </p:nvSpPr>
        <p:spPr>
          <a:xfrm>
            <a:off x="1124197" y="1624957"/>
            <a:ext cx="3292643" cy="956259"/>
          </a:xfrm>
          <a:prstGeom prst="rect">
            <a:avLst/>
          </a:prstGeom>
          <a:solidFill>
            <a:schemeClr val="bg1"/>
          </a:solidFill>
          <a:ln>
            <a:solidFill>
              <a:schemeClr val="tx1"/>
            </a:solidFill>
          </a:ln>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2400" dirty="0">
                <a:latin typeface="ＭＳ ゴシック" panose="020B0609070205080204" pitchFamily="49" charset="-128"/>
                <a:ea typeface="ＭＳ ゴシック" panose="020B0609070205080204" pitchFamily="49" charset="-128"/>
              </a:rPr>
              <a:t>電気の全情報を記載</a:t>
            </a:r>
          </a:p>
        </p:txBody>
      </p:sp>
    </p:spTree>
    <p:extLst>
      <p:ext uri="{BB962C8B-B14F-4D97-AF65-F5344CB8AC3E}">
        <p14:creationId xmlns:p14="http://schemas.microsoft.com/office/powerpoint/2010/main" val="14237458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p:cNvSpPr>
            <a:spLocks noGrp="1"/>
          </p:cNvSpPr>
          <p:nvPr>
            <p:ph type="title"/>
          </p:nvPr>
        </p:nvSpPr>
        <p:spPr>
          <a:xfrm>
            <a:off x="677334" y="361950"/>
            <a:ext cx="8596668" cy="1320800"/>
          </a:xfrm>
        </p:spPr>
        <p:txBody>
          <a:bodyPr>
            <a:noAutofit/>
          </a:bodyPr>
          <a:lstStyle/>
          <a:p>
            <a:r>
              <a:rPr kumimoji="1" lang="ja-JP" altLang="en-US" sz="4400" dirty="0"/>
              <a:t>他校の施設マニュアル</a:t>
            </a:r>
            <a:br>
              <a:rPr kumimoji="1" lang="en-US" altLang="ja-JP" sz="4400" dirty="0"/>
            </a:br>
            <a:r>
              <a:rPr kumimoji="1" lang="ja-JP" altLang="en-US" sz="4400" dirty="0"/>
              <a:t>（丸岡中学校　水道）</a:t>
            </a:r>
          </a:p>
        </p:txBody>
      </p:sp>
      <p:pic>
        <p:nvPicPr>
          <p:cNvPr id="2" name="図 1"/>
          <p:cNvPicPr>
            <a:picLocks noChangeAspect="1"/>
          </p:cNvPicPr>
          <p:nvPr/>
        </p:nvPicPr>
        <p:blipFill>
          <a:blip r:embed="rId3"/>
          <a:stretch>
            <a:fillRect/>
          </a:stretch>
        </p:blipFill>
        <p:spPr>
          <a:xfrm>
            <a:off x="2038350" y="1884082"/>
            <a:ext cx="6838949" cy="4289015"/>
          </a:xfrm>
          <a:prstGeom prst="rect">
            <a:avLst/>
          </a:prstGeom>
          <a:ln>
            <a:solidFill>
              <a:srgbClr val="92D050"/>
            </a:solidFill>
          </a:ln>
        </p:spPr>
      </p:pic>
    </p:spTree>
    <p:extLst>
      <p:ext uri="{BB962C8B-B14F-4D97-AF65-F5344CB8AC3E}">
        <p14:creationId xmlns:p14="http://schemas.microsoft.com/office/powerpoint/2010/main" val="41875910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p:cNvSpPr>
            <a:spLocks noGrp="1"/>
          </p:cNvSpPr>
          <p:nvPr>
            <p:ph type="title"/>
          </p:nvPr>
        </p:nvSpPr>
        <p:spPr>
          <a:xfrm>
            <a:off x="601134" y="131762"/>
            <a:ext cx="8596668" cy="1320800"/>
          </a:xfrm>
        </p:spPr>
        <p:txBody>
          <a:bodyPr>
            <a:normAutofit/>
          </a:bodyPr>
          <a:lstStyle/>
          <a:p>
            <a:r>
              <a:rPr kumimoji="1" lang="ja-JP" altLang="en-US" sz="4400" dirty="0"/>
              <a:t>施設マニュアル　状況記録シート</a:t>
            </a:r>
          </a:p>
        </p:txBody>
      </p:sp>
      <p:pic>
        <p:nvPicPr>
          <p:cNvPr id="3" name="図 2"/>
          <p:cNvPicPr>
            <a:picLocks noChangeAspect="1"/>
          </p:cNvPicPr>
          <p:nvPr/>
        </p:nvPicPr>
        <p:blipFill>
          <a:blip r:embed="rId3"/>
          <a:stretch>
            <a:fillRect/>
          </a:stretch>
        </p:blipFill>
        <p:spPr>
          <a:xfrm>
            <a:off x="2171701" y="915486"/>
            <a:ext cx="4648200" cy="5760306"/>
          </a:xfrm>
          <a:prstGeom prst="rect">
            <a:avLst/>
          </a:prstGeom>
        </p:spPr>
      </p:pic>
    </p:spTree>
    <p:extLst>
      <p:ext uri="{BB962C8B-B14F-4D97-AF65-F5344CB8AC3E}">
        <p14:creationId xmlns:p14="http://schemas.microsoft.com/office/powerpoint/2010/main" val="6262656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p:cNvSpPr>
            <a:spLocks noGrp="1"/>
          </p:cNvSpPr>
          <p:nvPr>
            <p:ph type="title"/>
          </p:nvPr>
        </p:nvSpPr>
        <p:spPr/>
        <p:txBody>
          <a:bodyPr>
            <a:normAutofit/>
          </a:bodyPr>
          <a:lstStyle/>
          <a:p>
            <a:r>
              <a:rPr kumimoji="1" lang="ja-JP" altLang="en-US" sz="4400" dirty="0"/>
              <a:t>施設マニュアル　状況記録シート</a:t>
            </a:r>
          </a:p>
        </p:txBody>
      </p:sp>
      <p:pic>
        <p:nvPicPr>
          <p:cNvPr id="8" name="図 7"/>
          <p:cNvPicPr>
            <a:picLocks noChangeAspect="1"/>
          </p:cNvPicPr>
          <p:nvPr/>
        </p:nvPicPr>
        <p:blipFill>
          <a:blip r:embed="rId3"/>
          <a:stretch>
            <a:fillRect/>
          </a:stretch>
        </p:blipFill>
        <p:spPr>
          <a:xfrm>
            <a:off x="1784791" y="1709738"/>
            <a:ext cx="6381753" cy="4502964"/>
          </a:xfrm>
          <a:prstGeom prst="rect">
            <a:avLst/>
          </a:prstGeom>
          <a:ln>
            <a:solidFill>
              <a:srgbClr val="92D050"/>
            </a:solidFill>
          </a:ln>
        </p:spPr>
      </p:pic>
    </p:spTree>
    <p:extLst>
      <p:ext uri="{BB962C8B-B14F-4D97-AF65-F5344CB8AC3E}">
        <p14:creationId xmlns:p14="http://schemas.microsoft.com/office/powerpoint/2010/main" val="17171985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p:cNvPicPr>
            <a:picLocks noChangeAspect="1"/>
          </p:cNvPicPr>
          <p:nvPr/>
        </p:nvPicPr>
        <p:blipFill>
          <a:blip r:embed="rId3"/>
          <a:stretch>
            <a:fillRect/>
          </a:stretch>
        </p:blipFill>
        <p:spPr>
          <a:xfrm>
            <a:off x="6727572" y="1308768"/>
            <a:ext cx="3883278" cy="5170953"/>
          </a:xfrm>
          <a:prstGeom prst="rect">
            <a:avLst/>
          </a:prstGeom>
          <a:ln>
            <a:solidFill>
              <a:srgbClr val="92D050"/>
            </a:solidFill>
          </a:ln>
        </p:spPr>
      </p:pic>
      <p:pic>
        <p:nvPicPr>
          <p:cNvPr id="7" name="図 6"/>
          <p:cNvPicPr>
            <a:picLocks noChangeAspect="1"/>
          </p:cNvPicPr>
          <p:nvPr/>
        </p:nvPicPr>
        <p:blipFill>
          <a:blip r:embed="rId4"/>
          <a:stretch>
            <a:fillRect/>
          </a:stretch>
        </p:blipFill>
        <p:spPr>
          <a:xfrm>
            <a:off x="1523999" y="1280998"/>
            <a:ext cx="3965323" cy="5198723"/>
          </a:xfrm>
          <a:prstGeom prst="rect">
            <a:avLst/>
          </a:prstGeom>
          <a:ln>
            <a:solidFill>
              <a:srgbClr val="92D050"/>
            </a:solidFill>
          </a:ln>
        </p:spPr>
      </p:pic>
      <p:sp>
        <p:nvSpPr>
          <p:cNvPr id="8" name="タイトル 1"/>
          <p:cNvSpPr>
            <a:spLocks noGrp="1"/>
          </p:cNvSpPr>
          <p:nvPr>
            <p:ph type="title"/>
          </p:nvPr>
        </p:nvSpPr>
        <p:spPr>
          <a:xfrm>
            <a:off x="990600" y="193675"/>
            <a:ext cx="10515600" cy="1325563"/>
          </a:xfrm>
        </p:spPr>
        <p:txBody>
          <a:bodyPr>
            <a:normAutofit/>
          </a:bodyPr>
          <a:lstStyle/>
          <a:p>
            <a:r>
              <a:rPr kumimoji="1" lang="ja-JP" altLang="en-US" sz="4400" dirty="0"/>
              <a:t>施設マニュアル</a:t>
            </a:r>
            <a:r>
              <a:rPr lang="ja-JP" altLang="en-US" sz="4400" dirty="0"/>
              <a:t>の統一箇所</a:t>
            </a:r>
            <a:endParaRPr kumimoji="1" lang="ja-JP" altLang="en-US" sz="4400" dirty="0"/>
          </a:p>
        </p:txBody>
      </p:sp>
      <p:sp>
        <p:nvSpPr>
          <p:cNvPr id="2" name="テキスト ボックス 1"/>
          <p:cNvSpPr txBox="1"/>
          <p:nvPr/>
        </p:nvSpPr>
        <p:spPr>
          <a:xfrm>
            <a:off x="3698622" y="2358216"/>
            <a:ext cx="1790700" cy="646331"/>
          </a:xfrm>
          <a:prstGeom prst="rect">
            <a:avLst/>
          </a:prstGeom>
          <a:solidFill>
            <a:schemeClr val="bg1"/>
          </a:solidFill>
          <a:ln>
            <a:solidFill>
              <a:schemeClr val="tx1"/>
            </a:solidFill>
          </a:ln>
        </p:spPr>
        <p:txBody>
          <a:bodyPr wrap="square" rtlCol="0">
            <a:spAutoFit/>
          </a:bodyPr>
          <a:lstStyle/>
          <a:p>
            <a:pPr algn="ctr"/>
            <a:r>
              <a:rPr kumimoji="1" lang="ja-JP" altLang="en-US" sz="3600" dirty="0">
                <a:ea typeface="ＭＳ ゴシック" panose="020B0609070205080204" pitchFamily="49" charset="-128"/>
              </a:rPr>
              <a:t>目次</a:t>
            </a:r>
            <a:endParaRPr kumimoji="1" lang="ja-JP" altLang="en-US" dirty="0">
              <a:ea typeface="ＭＳ ゴシック" panose="020B0609070205080204" pitchFamily="49" charset="-128"/>
            </a:endParaRPr>
          </a:p>
        </p:txBody>
      </p:sp>
      <p:sp>
        <p:nvSpPr>
          <p:cNvPr id="9" name="テキスト ボックス 8"/>
          <p:cNvSpPr txBox="1"/>
          <p:nvPr/>
        </p:nvSpPr>
        <p:spPr>
          <a:xfrm>
            <a:off x="8540042" y="2341568"/>
            <a:ext cx="2070808" cy="1077218"/>
          </a:xfrm>
          <a:prstGeom prst="rect">
            <a:avLst/>
          </a:prstGeom>
          <a:solidFill>
            <a:schemeClr val="bg1"/>
          </a:solidFill>
          <a:ln>
            <a:solidFill>
              <a:schemeClr val="tx1"/>
            </a:solidFill>
          </a:ln>
        </p:spPr>
        <p:txBody>
          <a:bodyPr wrap="square" rtlCol="0">
            <a:spAutoFit/>
          </a:bodyPr>
          <a:lstStyle/>
          <a:p>
            <a:pPr algn="ctr"/>
            <a:r>
              <a:rPr kumimoji="1" lang="ja-JP" altLang="en-US" sz="3200" dirty="0">
                <a:ea typeface="ＭＳ ゴシック" panose="020B0609070205080204" pitchFamily="49" charset="-128"/>
              </a:rPr>
              <a:t>状況記録シート</a:t>
            </a:r>
            <a:endParaRPr kumimoji="1" lang="ja-JP" altLang="en-US" dirty="0">
              <a:ea typeface="ＭＳ ゴシック" panose="020B0609070205080204" pitchFamily="49" charset="-128"/>
            </a:endParaRPr>
          </a:p>
        </p:txBody>
      </p:sp>
    </p:spTree>
    <p:extLst>
      <p:ext uri="{BB962C8B-B14F-4D97-AF65-F5344CB8AC3E}">
        <p14:creationId xmlns:p14="http://schemas.microsoft.com/office/powerpoint/2010/main" val="175127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p:cNvSpPr>
            <a:spLocks noGrp="1"/>
          </p:cNvSpPr>
          <p:nvPr>
            <p:ph type="title"/>
          </p:nvPr>
        </p:nvSpPr>
        <p:spPr>
          <a:xfrm>
            <a:off x="788016" y="151549"/>
            <a:ext cx="8596668" cy="1320800"/>
          </a:xfrm>
        </p:spPr>
        <p:txBody>
          <a:bodyPr>
            <a:noAutofit/>
          </a:bodyPr>
          <a:lstStyle/>
          <a:p>
            <a:r>
              <a:rPr lang="ja-JP" altLang="en-US" sz="4400" dirty="0"/>
              <a:t>施設マニュアル作成における</a:t>
            </a:r>
            <a:br>
              <a:rPr lang="en-US" altLang="ja-JP" sz="4400" dirty="0"/>
            </a:br>
            <a:r>
              <a:rPr lang="ja-JP" altLang="en-US" sz="4400" dirty="0"/>
              <a:t>　　　　　　　　共同実施の取組</a:t>
            </a:r>
            <a:endParaRPr kumimoji="1" lang="ja-JP" altLang="en-US" sz="4400" dirty="0"/>
          </a:p>
        </p:txBody>
      </p:sp>
      <p:pic>
        <p:nvPicPr>
          <p:cNvPr id="5" name="図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370038" y="1639423"/>
            <a:ext cx="3716312" cy="4957319"/>
          </a:xfrm>
          <a:prstGeom prst="rect">
            <a:avLst/>
          </a:prstGeom>
          <a:ln>
            <a:solidFill>
              <a:srgbClr val="92D050"/>
            </a:solidFill>
          </a:ln>
        </p:spPr>
      </p:pic>
      <p:pic>
        <p:nvPicPr>
          <p:cNvPr id="6" name="図 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469206" y="1605699"/>
            <a:ext cx="3741594" cy="4991043"/>
          </a:xfrm>
          <a:prstGeom prst="rect">
            <a:avLst/>
          </a:prstGeom>
          <a:ln>
            <a:solidFill>
              <a:srgbClr val="92D050"/>
            </a:solidFill>
          </a:ln>
        </p:spPr>
      </p:pic>
    </p:spTree>
    <p:extLst>
      <p:ext uri="{BB962C8B-B14F-4D97-AF65-F5344CB8AC3E}">
        <p14:creationId xmlns:p14="http://schemas.microsoft.com/office/powerpoint/2010/main" val="23428608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p:cNvPicPr/>
          <p:nvPr/>
        </p:nvPicPr>
        <p:blipFill>
          <a:blip r:embed="rId3">
            <a:extLst>
              <a:ext uri="{28A0092B-C50C-407E-A947-70E740481C1C}">
                <a14:useLocalDpi xmlns:a14="http://schemas.microsoft.com/office/drawing/2010/main"/>
              </a:ext>
            </a:extLst>
          </a:blip>
          <a:srcRect/>
          <a:stretch>
            <a:fillRect/>
          </a:stretch>
        </p:blipFill>
        <p:spPr bwMode="auto">
          <a:xfrm>
            <a:off x="6686550" y="1843088"/>
            <a:ext cx="3284764" cy="4665104"/>
          </a:xfrm>
          <a:prstGeom prst="rect">
            <a:avLst/>
          </a:prstGeom>
          <a:noFill/>
          <a:ln>
            <a:solidFill>
              <a:srgbClr val="92D050"/>
            </a:solidFill>
          </a:ln>
        </p:spPr>
      </p:pic>
      <p:pic>
        <p:nvPicPr>
          <p:cNvPr id="3" name="図 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695451" y="1783792"/>
            <a:ext cx="3543300" cy="4724400"/>
          </a:xfrm>
          <a:prstGeom prst="rect">
            <a:avLst/>
          </a:prstGeom>
          <a:ln>
            <a:solidFill>
              <a:srgbClr val="92D050"/>
            </a:solidFill>
          </a:ln>
        </p:spPr>
      </p:pic>
      <p:sp>
        <p:nvSpPr>
          <p:cNvPr id="7" name="タイトル 1"/>
          <p:cNvSpPr txBox="1">
            <a:spLocks/>
          </p:cNvSpPr>
          <p:nvPr/>
        </p:nvSpPr>
        <p:spPr>
          <a:xfrm>
            <a:off x="1028700" y="25082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dirty="0">
                <a:solidFill>
                  <a:srgbClr val="92D050"/>
                </a:solidFill>
                <a:latin typeface="ＭＳ ゴシック" panose="020B0609070205080204" pitchFamily="49" charset="-128"/>
                <a:ea typeface="ＭＳ ゴシック" panose="020B0609070205080204" pitchFamily="49" charset="-128"/>
              </a:rPr>
              <a:t>施設マニュアル作成における</a:t>
            </a:r>
            <a:br>
              <a:rPr lang="en-US" altLang="ja-JP" dirty="0">
                <a:solidFill>
                  <a:srgbClr val="92D050"/>
                </a:solidFill>
                <a:latin typeface="ＭＳ ゴシック" panose="020B0609070205080204" pitchFamily="49" charset="-128"/>
                <a:ea typeface="ＭＳ ゴシック" panose="020B0609070205080204" pitchFamily="49" charset="-128"/>
              </a:rPr>
            </a:br>
            <a:r>
              <a:rPr lang="ja-JP" altLang="en-US" dirty="0">
                <a:solidFill>
                  <a:srgbClr val="92D050"/>
                </a:solidFill>
                <a:latin typeface="ＭＳ ゴシック" panose="020B0609070205080204" pitchFamily="49" charset="-128"/>
                <a:ea typeface="ＭＳ ゴシック" panose="020B0609070205080204" pitchFamily="49" charset="-128"/>
              </a:rPr>
              <a:t>　　　　　　　　共同実施の取組</a:t>
            </a:r>
          </a:p>
        </p:txBody>
      </p:sp>
    </p:spTree>
    <p:extLst>
      <p:ext uri="{BB962C8B-B14F-4D97-AF65-F5344CB8AC3E}">
        <p14:creationId xmlns:p14="http://schemas.microsoft.com/office/powerpoint/2010/main" val="2586164683"/>
      </p:ext>
    </p:extLst>
  </p:cSld>
  <p:clrMapOvr>
    <a:masterClrMapping/>
  </p:clrMapOvr>
</p:sld>
</file>

<file path=ppt/theme/theme1.xml><?xml version="1.0" encoding="utf-8"?>
<a:theme xmlns:a="http://schemas.openxmlformats.org/drawingml/2006/main" name="ファセット">
  <a:themeElements>
    <a:clrScheme name="ファセット">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ファセット">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ファセット">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2429</TotalTime>
  <Words>2659</Words>
  <Application>Microsoft Office PowerPoint</Application>
  <PresentationFormat>ワイド画面</PresentationFormat>
  <Paragraphs>169</Paragraphs>
  <Slides>14</Slides>
  <Notes>14</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14</vt:i4>
      </vt:variant>
    </vt:vector>
  </HeadingPairs>
  <TitlesOfParts>
    <vt:vector size="20" baseType="lpstr">
      <vt:lpstr>ＭＳ ゴシック</vt:lpstr>
      <vt:lpstr>游ゴシック</vt:lpstr>
      <vt:lpstr>Arial</vt:lpstr>
      <vt:lpstr>Trebuchet MS</vt:lpstr>
      <vt:lpstr>Wingdings 3</vt:lpstr>
      <vt:lpstr>ファセット</vt:lpstr>
      <vt:lpstr>坂井市学校事務共同実施 「施設マニュアル」</vt:lpstr>
      <vt:lpstr>施設マニュアルとは</vt:lpstr>
      <vt:lpstr>施設マニュアル　電気</vt:lpstr>
      <vt:lpstr>他校の施設マニュアル （丸岡中学校　水道）</vt:lpstr>
      <vt:lpstr>施設マニュアル　状況記録シート</vt:lpstr>
      <vt:lpstr>施設マニュアル　状況記録シート</vt:lpstr>
      <vt:lpstr>施設マニュアルの統一箇所</vt:lpstr>
      <vt:lpstr>施設マニュアル作成における 　　　　　　　　共同実施の取組</vt:lpstr>
      <vt:lpstr>PowerPoint プレゼンテーション</vt:lpstr>
      <vt:lpstr>PowerPoint プレゼンテーション</vt:lpstr>
      <vt:lpstr>坂井市教育委員会との連携</vt:lpstr>
      <vt:lpstr>施設マニュアル（物品編）</vt:lpstr>
      <vt:lpstr>施設マニュアル（物品編）</vt:lpstr>
      <vt:lpstr>現在の活動について</vt:lpstr>
    </vt:vector>
  </TitlesOfParts>
  <Company>坂井市教育委員会</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施設マニュアル</dc:title>
  <dc:creator>堀真嘉(hori)</dc:creator>
  <cp:lastModifiedBy>T19</cp:lastModifiedBy>
  <cp:revision>213</cp:revision>
  <cp:lastPrinted>2019-10-02T00:16:20Z</cp:lastPrinted>
  <dcterms:created xsi:type="dcterms:W3CDTF">2018-11-27T04:15:19Z</dcterms:created>
  <dcterms:modified xsi:type="dcterms:W3CDTF">2019-10-28T07:45:46Z</dcterms:modified>
</cp:coreProperties>
</file>